
<file path=[Content_Types].xml><?xml version="1.0" encoding="utf-8"?>
<Types xmlns="http://schemas.openxmlformats.org/package/2006/content-types">
  <Default Extension="crdownload" ContentType="image/jpeg"/>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41"/>
  </p:notesMasterIdLst>
  <p:sldIdLst>
    <p:sldId id="455" r:id="rId2"/>
    <p:sldId id="258" r:id="rId3"/>
    <p:sldId id="261" r:id="rId4"/>
    <p:sldId id="269" r:id="rId5"/>
    <p:sldId id="260" r:id="rId6"/>
    <p:sldId id="290" r:id="rId7"/>
    <p:sldId id="454" r:id="rId8"/>
    <p:sldId id="446" r:id="rId9"/>
    <p:sldId id="447" r:id="rId10"/>
    <p:sldId id="262" r:id="rId11"/>
    <p:sldId id="264" r:id="rId12"/>
    <p:sldId id="448" r:id="rId13"/>
    <p:sldId id="268" r:id="rId14"/>
    <p:sldId id="449" r:id="rId15"/>
    <p:sldId id="287" r:id="rId16"/>
    <p:sldId id="450" r:id="rId17"/>
    <p:sldId id="451" r:id="rId18"/>
    <p:sldId id="452" r:id="rId19"/>
    <p:sldId id="271" r:id="rId20"/>
    <p:sldId id="272" r:id="rId21"/>
    <p:sldId id="273" r:id="rId22"/>
    <p:sldId id="274" r:id="rId23"/>
    <p:sldId id="275" r:id="rId24"/>
    <p:sldId id="453" r:id="rId25"/>
    <p:sldId id="278" r:id="rId26"/>
    <p:sldId id="279" r:id="rId27"/>
    <p:sldId id="259" r:id="rId28"/>
    <p:sldId id="292" r:id="rId29"/>
    <p:sldId id="294" r:id="rId30"/>
    <p:sldId id="286" r:id="rId31"/>
    <p:sldId id="277" r:id="rId32"/>
    <p:sldId id="293" r:id="rId33"/>
    <p:sldId id="263" r:id="rId34"/>
    <p:sldId id="295" r:id="rId35"/>
    <p:sldId id="280" r:id="rId36"/>
    <p:sldId id="296" r:id="rId37"/>
    <p:sldId id="266" r:id="rId38"/>
    <p:sldId id="445" r:id="rId39"/>
    <p:sldId id="283" r:id="rId40"/>
  </p:sldIdLst>
  <p:sldSz cx="9144000" cy="5143500" type="screen16x9"/>
  <p:notesSz cx="6858000" cy="9144000"/>
  <p:embeddedFontLst>
    <p:embeddedFont>
      <p:font typeface="Arial Black" panose="020B0A04020102020204" pitchFamily="34" charset="0"/>
      <p:regular r:id="rId42"/>
      <p:bold r:id="rId43"/>
    </p:embeddedFont>
    <p:embeddedFont>
      <p:font typeface="Calibri" panose="020F0502020204030204" pitchFamily="34"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FCADE1-0C2A-46A0-96E5-E25657978886}">
  <a:tblStyle styleId="{0FFCADE1-0C2A-46A0-96E5-E256579788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734" y="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594458500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594458500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480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147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6dc4b734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6dc4b73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693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592698da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592698da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6dc4b7341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6dc4b7341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023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0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381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6dc4b7341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6dc4b7341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pic>
        <p:nvPicPr>
          <p:cNvPr id="3" name="Picture 2">
            <a:extLst>
              <a:ext uri="{FF2B5EF4-FFF2-40B4-BE49-F238E27FC236}">
                <a16:creationId xmlns:a16="http://schemas.microsoft.com/office/drawing/2014/main" id="{98F1DDAD-895F-422F-99E3-DBA92C20A90B}"/>
              </a:ext>
            </a:extLst>
          </p:cNvPr>
          <p:cNvPicPr>
            <a:picLocks noChangeAspect="1"/>
          </p:cNvPicPr>
          <p:nvPr userDrawn="1"/>
        </p:nvPicPr>
        <p:blipFill>
          <a:blip r:embed="rId2"/>
          <a:stretch>
            <a:fillRect/>
          </a:stretch>
        </p:blipFill>
        <p:spPr>
          <a:xfrm>
            <a:off x="6763733" y="163600"/>
            <a:ext cx="2257425" cy="609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0"/>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8778896" flipH="1">
            <a:off x="3036819" y="52402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8778896" flipH="1">
            <a:off x="2580369" y="-790424"/>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8778896" flipH="1">
            <a:off x="5075169" y="1749501"/>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8778896" flipH="1">
            <a:off x="5608569" y="298147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0" name="Google Shape;150;p20"/>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ides 2">
  <p:cSld name="BLANK_1_2">
    <p:spTree>
      <p:nvGrpSpPr>
        <p:cNvPr id="1" name="Shape 164"/>
        <p:cNvGrpSpPr/>
        <p:nvPr/>
      </p:nvGrpSpPr>
      <p:grpSpPr>
        <a:xfrm>
          <a:off x="0" y="0"/>
          <a:ext cx="0" cy="0"/>
          <a:chOff x="0" y="0"/>
          <a:chExt cx="0" cy="0"/>
        </a:xfrm>
      </p:grpSpPr>
      <p:sp>
        <p:nvSpPr>
          <p:cNvPr id="165" name="Google Shape;16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4"/>
          <p:cNvSpPr/>
          <p:nvPr/>
        </p:nvSpPr>
        <p:spPr>
          <a:xfrm>
            <a:off x="4537225" y="0"/>
            <a:ext cx="46068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167;p24"/>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5E85B9"/>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8" name="Google Shape;168;p24"/>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3" name="Picture 2">
            <a:extLst>
              <a:ext uri="{FF2B5EF4-FFF2-40B4-BE49-F238E27FC236}">
                <a16:creationId xmlns:a16="http://schemas.microsoft.com/office/drawing/2014/main" id="{F625273B-3EC3-489F-9795-F6EDCF55D479}"/>
              </a:ext>
            </a:extLst>
          </p:cNvPr>
          <p:cNvPicPr>
            <a:picLocks noChangeAspect="1"/>
          </p:cNvPicPr>
          <p:nvPr userDrawn="1"/>
        </p:nvPicPr>
        <p:blipFill>
          <a:blip r:embed="rId2"/>
          <a:stretch>
            <a:fillRect/>
          </a:stretch>
        </p:blipFill>
        <p:spPr>
          <a:xfrm>
            <a:off x="6763733" y="175500"/>
            <a:ext cx="2257425" cy="6096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3" name="Picture 2">
            <a:extLst>
              <a:ext uri="{FF2B5EF4-FFF2-40B4-BE49-F238E27FC236}">
                <a16:creationId xmlns:a16="http://schemas.microsoft.com/office/drawing/2014/main" id="{79AF4DE8-791D-4DD5-AC1A-9E35B6CCFB86}"/>
              </a:ext>
            </a:extLst>
          </p:cNvPr>
          <p:cNvPicPr>
            <a:picLocks noChangeAspect="1"/>
          </p:cNvPicPr>
          <p:nvPr userDrawn="1"/>
        </p:nvPicPr>
        <p:blipFill>
          <a:blip r:embed="rId2"/>
          <a:stretch>
            <a:fillRect/>
          </a:stretch>
        </p:blipFill>
        <p:spPr>
          <a:xfrm>
            <a:off x="6763733" y="175500"/>
            <a:ext cx="2257425" cy="609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854999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5F2CB-D5B8-4617-BBBE-D078A6805FB0}"/>
              </a:ext>
            </a:extLst>
          </p:cNvPr>
          <p:cNvSpPr>
            <a:spLocks noGrp="1"/>
          </p:cNvSpPr>
          <p:nvPr>
            <p:ph type="dt" sz="half" idx="10"/>
          </p:nvPr>
        </p:nvSpPr>
        <p:spPr>
          <a:xfrm>
            <a:off x="228600" y="4939904"/>
            <a:ext cx="2133600" cy="171450"/>
          </a:xfrm>
          <a:prstGeom prst="rect">
            <a:avLst/>
          </a:prstGeom>
        </p:spPr>
        <p:txBody>
          <a:bodyPr/>
          <a:lstStyle>
            <a:lvl1pPr>
              <a:defRPr/>
            </a:lvl1pPr>
          </a:lstStyle>
          <a:p>
            <a:pPr>
              <a:defRPr/>
            </a:pPr>
            <a:r>
              <a:rPr lang="en-US"/>
              <a:t>GV: Trần Hoàng Hạnh</a:t>
            </a:r>
          </a:p>
        </p:txBody>
      </p:sp>
      <p:sp>
        <p:nvSpPr>
          <p:cNvPr id="5" name="Footer Placeholder 4">
            <a:extLst>
              <a:ext uri="{FF2B5EF4-FFF2-40B4-BE49-F238E27FC236}">
                <a16:creationId xmlns:a16="http://schemas.microsoft.com/office/drawing/2014/main" id="{BB54F172-42D5-46AD-BFE5-A17C02641D9E}"/>
              </a:ext>
            </a:extLst>
          </p:cNvPr>
          <p:cNvSpPr>
            <a:spLocks noGrp="1"/>
          </p:cNvSpPr>
          <p:nvPr>
            <p:ph type="ftr" sz="quarter" idx="11"/>
          </p:nvPr>
        </p:nvSpPr>
        <p:spPr>
          <a:xfrm>
            <a:off x="5867400" y="4914900"/>
            <a:ext cx="2895600" cy="171450"/>
          </a:xfrm>
          <a:prstGeom prst="rect">
            <a:avLst/>
          </a:prstGeom>
        </p:spPr>
        <p:txBody>
          <a:bodyPr/>
          <a:lstStyle>
            <a:lvl1pPr>
              <a:defRPr/>
            </a:lvl1pPr>
          </a:lstStyle>
          <a:p>
            <a:pPr>
              <a:defRPr/>
            </a:pPr>
            <a:r>
              <a:rPr lang="en-US"/>
              <a:t>Khoa Đại cương </a:t>
            </a:r>
          </a:p>
        </p:txBody>
      </p:sp>
      <p:sp>
        <p:nvSpPr>
          <p:cNvPr id="6" name="Slide Number Placeholder 5">
            <a:extLst>
              <a:ext uri="{FF2B5EF4-FFF2-40B4-BE49-F238E27FC236}">
                <a16:creationId xmlns:a16="http://schemas.microsoft.com/office/drawing/2014/main" id="{99F5126A-7DAF-4ACC-9493-3CFE22F69BC2}"/>
              </a:ext>
            </a:extLst>
          </p:cNvPr>
          <p:cNvSpPr>
            <a:spLocks noGrp="1"/>
          </p:cNvSpPr>
          <p:nvPr>
            <p:ph type="sldNum"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585258277"/>
      </p:ext>
    </p:extLst>
  </p:cSld>
  <p:clrMapOvr>
    <a:masterClrMapping/>
  </p:clrMapOvr>
  <p:transition>
    <p:strips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D26E7-36AC-4C4B-A33C-831DD378B647}"/>
              </a:ext>
            </a:extLst>
          </p:cNvPr>
          <p:cNvSpPr>
            <a:spLocks noGrp="1"/>
          </p:cNvSpPr>
          <p:nvPr>
            <p:ph type="dt" sz="half" idx="10"/>
          </p:nvPr>
        </p:nvSpPr>
        <p:spPr>
          <a:xfrm>
            <a:off x="228600" y="4939904"/>
            <a:ext cx="2133600" cy="171450"/>
          </a:xfrm>
          <a:prstGeom prst="rect">
            <a:avLst/>
          </a:prstGeom>
        </p:spPr>
        <p:txBody>
          <a:bodyPr/>
          <a:lstStyle>
            <a:lvl1pPr>
              <a:defRPr/>
            </a:lvl1pPr>
          </a:lstStyle>
          <a:p>
            <a:pPr>
              <a:defRPr/>
            </a:pPr>
            <a:r>
              <a:rPr lang="en-US"/>
              <a:t>GV: Trần Hoàng Hạnh</a:t>
            </a:r>
          </a:p>
        </p:txBody>
      </p:sp>
      <p:sp>
        <p:nvSpPr>
          <p:cNvPr id="3" name="Footer Placeholder 2">
            <a:extLst>
              <a:ext uri="{FF2B5EF4-FFF2-40B4-BE49-F238E27FC236}">
                <a16:creationId xmlns:a16="http://schemas.microsoft.com/office/drawing/2014/main" id="{C4DB9C1C-0F6C-4C84-A117-E173E4DEA628}"/>
              </a:ext>
            </a:extLst>
          </p:cNvPr>
          <p:cNvSpPr>
            <a:spLocks noGrp="1"/>
          </p:cNvSpPr>
          <p:nvPr>
            <p:ph type="ftr" sz="quarter" idx="11"/>
          </p:nvPr>
        </p:nvSpPr>
        <p:spPr>
          <a:xfrm>
            <a:off x="5867400" y="4914900"/>
            <a:ext cx="2895600" cy="171450"/>
          </a:xfrm>
          <a:prstGeom prst="rect">
            <a:avLst/>
          </a:prstGeom>
        </p:spPr>
        <p:txBody>
          <a:bodyPr/>
          <a:lstStyle>
            <a:lvl1pPr>
              <a:defRPr/>
            </a:lvl1pPr>
          </a:lstStyle>
          <a:p>
            <a:pPr>
              <a:defRPr/>
            </a:pPr>
            <a:r>
              <a:rPr lang="en-US"/>
              <a:t>Khoa Đại cương </a:t>
            </a:r>
          </a:p>
        </p:txBody>
      </p:sp>
      <p:sp>
        <p:nvSpPr>
          <p:cNvPr id="4" name="Slide Number Placeholder 3">
            <a:extLst>
              <a:ext uri="{FF2B5EF4-FFF2-40B4-BE49-F238E27FC236}">
                <a16:creationId xmlns:a16="http://schemas.microsoft.com/office/drawing/2014/main" id="{B3009770-9EA5-4AC4-8F9C-310E3B71DF19}"/>
              </a:ext>
            </a:extLst>
          </p:cNvPr>
          <p:cNvSpPr>
            <a:spLocks noGrp="1"/>
          </p:cNvSpPr>
          <p:nvPr>
            <p:ph type="sldNum"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50201761"/>
      </p:ext>
    </p:extLst>
  </p:cSld>
  <p:clrMapOvr>
    <a:masterClrMapping/>
  </p:clrMapOvr>
  <p:transition>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pic>
        <p:nvPicPr>
          <p:cNvPr id="3" name="Picture 2">
            <a:extLst>
              <a:ext uri="{FF2B5EF4-FFF2-40B4-BE49-F238E27FC236}">
                <a16:creationId xmlns:a16="http://schemas.microsoft.com/office/drawing/2014/main" id="{AFBD63C3-9BEB-4CCF-B8A6-D025E6AF9B06}"/>
              </a:ext>
            </a:extLst>
          </p:cNvPr>
          <p:cNvPicPr>
            <a:picLocks noChangeAspect="1"/>
          </p:cNvPicPr>
          <p:nvPr userDrawn="1"/>
        </p:nvPicPr>
        <p:blipFill>
          <a:blip r:embed="rId2"/>
          <a:stretch>
            <a:fillRect/>
          </a:stretch>
        </p:blipFill>
        <p:spPr>
          <a:xfrm>
            <a:off x="6763733" y="156135"/>
            <a:ext cx="2257425" cy="609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8"/>
          <p:cNvSpPr/>
          <p:nvPr/>
        </p:nvSpPr>
        <p:spPr>
          <a:xfrm>
            <a:off x="7119100" y="0"/>
            <a:ext cx="2025000" cy="5143500"/>
          </a:xfrm>
          <a:prstGeom prst="rect">
            <a:avLst/>
          </a:prstGeom>
          <a:solidFill>
            <a:srgbClr val="648DC6">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8"/>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67" name="Google Shape;6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8"/>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9" name="Google Shape;69;p8"/>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 name="Picture 2">
            <a:extLst>
              <a:ext uri="{FF2B5EF4-FFF2-40B4-BE49-F238E27FC236}">
                <a16:creationId xmlns:a16="http://schemas.microsoft.com/office/drawing/2014/main" id="{17A5480F-80D7-46CE-96B4-88D0EC239FB6}"/>
              </a:ext>
            </a:extLst>
          </p:cNvPr>
          <p:cNvPicPr>
            <a:picLocks noChangeAspect="1"/>
          </p:cNvPicPr>
          <p:nvPr userDrawn="1"/>
        </p:nvPicPr>
        <p:blipFill>
          <a:blip r:embed="rId2"/>
          <a:stretch>
            <a:fillRect/>
          </a:stretch>
        </p:blipFill>
        <p:spPr>
          <a:xfrm>
            <a:off x="6763733" y="171421"/>
            <a:ext cx="2257425" cy="6096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0448FD9C-8417-4047-98C6-BFF18F4904F5}"/>
              </a:ext>
            </a:extLst>
          </p:cNvPr>
          <p:cNvPicPr>
            <a:picLocks noChangeAspect="1"/>
          </p:cNvPicPr>
          <p:nvPr userDrawn="1"/>
        </p:nvPicPr>
        <p:blipFill>
          <a:blip r:embed="rId24"/>
          <a:stretch>
            <a:fillRect/>
          </a:stretch>
        </p:blipFill>
        <p:spPr>
          <a:xfrm>
            <a:off x="6763733" y="170700"/>
            <a:ext cx="2257425" cy="609600"/>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6" r:id="rId14"/>
    <p:sldLayoutId id="2147483667" r:id="rId15"/>
    <p:sldLayoutId id="2147483668" r:id="rId16"/>
    <p:sldLayoutId id="2147483669" r:id="rId17"/>
    <p:sldLayoutId id="2147483670" r:id="rId18"/>
    <p:sldLayoutId id="2147483671" r:id="rId19"/>
    <p:sldLayoutId id="2147483688" r:id="rId20"/>
    <p:sldLayoutId id="2147483689" r:id="rId21"/>
    <p:sldLayoutId id="214748369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vi.wikipedia.org/wiki/H&#195;&#172;nh:Karl_Marx.jpg" TargetMode="External"/><Relationship Id="rId1" Type="http://schemas.openxmlformats.org/officeDocument/2006/relationships/slideLayout" Target="../slideLayouts/slideLayout6.xml"/><Relationship Id="rId5" Type="http://schemas.openxmlformats.org/officeDocument/2006/relationships/image" Target="../media/image3.jpeg"/><Relationship Id="rId4" Type="http://schemas.openxmlformats.org/officeDocument/2006/relationships/hyperlink" Target="http://vi.wikipedia.org/wiki/H&#195;&#172;nh:Lenin4.jp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3.png"/><Relationship Id="rId1" Type="http://schemas.openxmlformats.org/officeDocument/2006/relationships/slideLayout" Target="../slideLayouts/slideLayout22.xml"/><Relationship Id="rId5" Type="http://schemas.openxmlformats.org/officeDocument/2006/relationships/slide" Target="slide18.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crdownload"/><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FF7620B-2C23-4055-8329-3A5E77B112A6}"/>
              </a:ext>
            </a:extLst>
          </p:cNvPr>
          <p:cNvSpPr txBox="1">
            <a:spLocks/>
          </p:cNvSpPr>
          <p:nvPr/>
        </p:nvSpPr>
        <p:spPr>
          <a:xfrm>
            <a:off x="776051" y="894671"/>
            <a:ext cx="7772399" cy="12418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114300" indent="0" algn="ctr">
              <a:buNone/>
            </a:pPr>
            <a:r>
              <a:rPr lang="en-US" sz="2000" b="1" dirty="0">
                <a:solidFill>
                  <a:srgbClr val="FF0000"/>
                </a:solidFill>
              </a:rPr>
              <a:t>ĐỐI TƯỢNG, PHƯƠNG PHÁP NGHIÊN CỨU VÀ CHỨC NĂNG CỦA KINH TẾ CHÍNH TRỊ MÁC - LÊNIN</a:t>
            </a:r>
          </a:p>
        </p:txBody>
      </p:sp>
      <p:sp>
        <p:nvSpPr>
          <p:cNvPr id="7" name="Title 1">
            <a:extLst>
              <a:ext uri="{FF2B5EF4-FFF2-40B4-BE49-F238E27FC236}">
                <a16:creationId xmlns:a16="http://schemas.microsoft.com/office/drawing/2014/main" id="{68C2A45C-69DC-4E16-A5CD-CD8D4CF75B01}"/>
              </a:ext>
            </a:extLst>
          </p:cNvPr>
          <p:cNvSpPr txBox="1">
            <a:spLocks/>
          </p:cNvSpPr>
          <p:nvPr/>
        </p:nvSpPr>
        <p:spPr>
          <a:xfrm>
            <a:off x="1043764" y="129998"/>
            <a:ext cx="6858000" cy="1064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1pPr>
            <a:lvl2pPr marR="0" lvl="1"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2pPr>
            <a:lvl3pPr marR="0" lvl="2"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3pPr>
            <a:lvl4pPr marR="0" lvl="3"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4pPr>
            <a:lvl5pPr marR="0" lvl="4"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5pPr>
            <a:lvl6pPr marR="0" lvl="5"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6pPr>
            <a:lvl7pPr marR="0" lvl="6"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7pPr>
            <a:lvl8pPr marR="0" lvl="7"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8pPr>
            <a:lvl9pPr marR="0" lvl="8"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9pPr>
          </a:lstStyle>
          <a:p>
            <a:pPr algn="ctr"/>
            <a:r>
              <a:rPr lang="en-US" b="1" dirty="0"/>
              <a:t>CHƯƠNG 1</a:t>
            </a:r>
          </a:p>
        </p:txBody>
      </p:sp>
      <p:pic>
        <p:nvPicPr>
          <p:cNvPr id="8" name="Picture 8" descr="Karl Marx">
            <a:hlinkClick r:id="rId2" tooltip="Karl Marx"/>
            <a:extLst>
              <a:ext uri="{FF2B5EF4-FFF2-40B4-BE49-F238E27FC236}">
                <a16:creationId xmlns:a16="http://schemas.microsoft.com/office/drawing/2014/main" id="{AE7DA9B3-EDF0-436F-A225-5BFA8B086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059" y="2279110"/>
            <a:ext cx="1885950" cy="17287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Chân dung Vladimir Ilyich Lenin">
            <a:hlinkClick r:id="rId4" tooltip="Chân dung Vladimir Ilyich Lenin"/>
            <a:extLst>
              <a:ext uri="{FF2B5EF4-FFF2-40B4-BE49-F238E27FC236}">
                <a16:creationId xmlns:a16="http://schemas.microsoft.com/office/drawing/2014/main" id="{00B0B236-A466-41EB-A9FA-C58D61F662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943" y="2304241"/>
            <a:ext cx="1828800" cy="172878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18">
            <a:extLst>
              <a:ext uri="{FF2B5EF4-FFF2-40B4-BE49-F238E27FC236}">
                <a16:creationId xmlns:a16="http://schemas.microsoft.com/office/drawing/2014/main" id="{83A0D5EB-0A7F-49BC-A144-641D2F776FE2}"/>
              </a:ext>
            </a:extLst>
          </p:cNvPr>
          <p:cNvGrpSpPr>
            <a:grpSpLocks/>
          </p:cNvGrpSpPr>
          <p:nvPr/>
        </p:nvGrpSpPr>
        <p:grpSpPr bwMode="auto">
          <a:xfrm>
            <a:off x="2157609" y="4009503"/>
            <a:ext cx="2228850" cy="585789"/>
            <a:chOff x="480" y="2880"/>
            <a:chExt cx="1872" cy="492"/>
          </a:xfrm>
        </p:grpSpPr>
        <p:sp>
          <p:nvSpPr>
            <p:cNvPr id="11" name="Text Box 11">
              <a:extLst>
                <a:ext uri="{FF2B5EF4-FFF2-40B4-BE49-F238E27FC236}">
                  <a16:creationId xmlns:a16="http://schemas.microsoft.com/office/drawing/2014/main" id="{E7198F80-A56C-493E-BC85-A4A1988B9349}"/>
                </a:ext>
              </a:extLst>
            </p:cNvPr>
            <p:cNvSpPr txBox="1">
              <a:spLocks noChangeArrowheads="1"/>
            </p:cNvSpPr>
            <p:nvPr/>
          </p:nvSpPr>
          <p:spPr bwMode="auto">
            <a:xfrm>
              <a:off x="816" y="2880"/>
              <a:ext cx="12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50" b="1">
                  <a:latin typeface="Times New Roman" pitchFamily="18" charset="0"/>
                </a:rPr>
                <a:t>Karl Marx</a:t>
              </a:r>
            </a:p>
          </p:txBody>
        </p:sp>
        <p:sp>
          <p:nvSpPr>
            <p:cNvPr id="12" name="Text Box 15">
              <a:extLst>
                <a:ext uri="{FF2B5EF4-FFF2-40B4-BE49-F238E27FC236}">
                  <a16:creationId xmlns:a16="http://schemas.microsoft.com/office/drawing/2014/main" id="{3D4940E3-F409-455A-85F4-7A4CDDDF84E1}"/>
                </a:ext>
              </a:extLst>
            </p:cNvPr>
            <p:cNvSpPr txBox="1">
              <a:spLocks noChangeArrowheads="1"/>
            </p:cNvSpPr>
            <p:nvPr/>
          </p:nvSpPr>
          <p:spPr bwMode="auto">
            <a:xfrm>
              <a:off x="480" y="3120"/>
              <a:ext cx="187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350"/>
                <a:t>(05/5/1818 – 14/03/1883)</a:t>
              </a:r>
            </a:p>
          </p:txBody>
        </p:sp>
      </p:grpSp>
      <p:grpSp>
        <p:nvGrpSpPr>
          <p:cNvPr id="13" name="Group 19">
            <a:extLst>
              <a:ext uri="{FF2B5EF4-FFF2-40B4-BE49-F238E27FC236}">
                <a16:creationId xmlns:a16="http://schemas.microsoft.com/office/drawing/2014/main" id="{FF5F2359-5588-4114-B0F9-893898A8C392}"/>
              </a:ext>
            </a:extLst>
          </p:cNvPr>
          <p:cNvGrpSpPr>
            <a:grpSpLocks/>
          </p:cNvGrpSpPr>
          <p:nvPr/>
        </p:nvGrpSpPr>
        <p:grpSpPr bwMode="auto">
          <a:xfrm>
            <a:off x="5116286" y="4007897"/>
            <a:ext cx="2171700" cy="625078"/>
            <a:chOff x="2880" y="2832"/>
            <a:chExt cx="1824" cy="525"/>
          </a:xfrm>
        </p:grpSpPr>
        <p:sp>
          <p:nvSpPr>
            <p:cNvPr id="14" name="Text Box 12">
              <a:extLst>
                <a:ext uri="{FF2B5EF4-FFF2-40B4-BE49-F238E27FC236}">
                  <a16:creationId xmlns:a16="http://schemas.microsoft.com/office/drawing/2014/main" id="{E22B4C90-2B5B-4992-B8A3-85B4C022AF90}"/>
                </a:ext>
              </a:extLst>
            </p:cNvPr>
            <p:cNvSpPr txBox="1">
              <a:spLocks noChangeArrowheads="1"/>
            </p:cNvSpPr>
            <p:nvPr/>
          </p:nvSpPr>
          <p:spPr bwMode="auto">
            <a:xfrm>
              <a:off x="2880" y="2832"/>
              <a:ext cx="18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50" b="1">
                  <a:latin typeface="Times New Roman" pitchFamily="18" charset="0"/>
                </a:rPr>
                <a:t>Vladimir Ilyich Lenin</a:t>
              </a:r>
            </a:p>
          </p:txBody>
        </p:sp>
        <p:sp>
          <p:nvSpPr>
            <p:cNvPr id="15" name="Text Box 16">
              <a:extLst>
                <a:ext uri="{FF2B5EF4-FFF2-40B4-BE49-F238E27FC236}">
                  <a16:creationId xmlns:a16="http://schemas.microsoft.com/office/drawing/2014/main" id="{4F140091-DE00-4D12-8E48-38C7DC840E72}"/>
                </a:ext>
              </a:extLst>
            </p:cNvPr>
            <p:cNvSpPr txBox="1">
              <a:spLocks noChangeArrowheads="1"/>
            </p:cNvSpPr>
            <p:nvPr/>
          </p:nvSpPr>
          <p:spPr bwMode="auto">
            <a:xfrm>
              <a:off x="2880" y="3105"/>
              <a:ext cx="17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350"/>
                <a:t>(22/4/1870 – 21/1/1924)</a:t>
              </a:r>
            </a:p>
          </p:txBody>
        </p:sp>
      </p:grpSp>
    </p:spTree>
    <p:extLst>
      <p:ext uri="{BB962C8B-B14F-4D97-AF65-F5344CB8AC3E}">
        <p14:creationId xmlns:p14="http://schemas.microsoft.com/office/powerpoint/2010/main" val="294315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8" name="Text Box 28">
            <a:extLst>
              <a:ext uri="{FF2B5EF4-FFF2-40B4-BE49-F238E27FC236}">
                <a16:creationId xmlns:a16="http://schemas.microsoft.com/office/drawing/2014/main" id="{78033BFE-CFDA-4959-A414-3F53C54B206D}"/>
              </a:ext>
            </a:extLst>
          </p:cNvPr>
          <p:cNvSpPr txBox="1">
            <a:spLocks noChangeArrowheads="1"/>
          </p:cNvSpPr>
          <p:nvPr/>
        </p:nvSpPr>
        <p:spPr bwMode="auto">
          <a:xfrm>
            <a:off x="344671" y="171944"/>
            <a:ext cx="59019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800" dirty="0" err="1">
                <a:solidFill>
                  <a:schemeClr val="tx1"/>
                </a:solidFill>
                <a:latin typeface="Times New Roman" panose="02020603050405020304" pitchFamily="18" charset="0"/>
              </a:rPr>
              <a:t>Chủ</a:t>
            </a:r>
            <a:r>
              <a:rPr lang="en-US" altLang="en-US" sz="1800" dirty="0">
                <a:solidFill>
                  <a:schemeClr val="tx1"/>
                </a:solidFill>
                <a:latin typeface="Times New Roman" panose="02020603050405020304" pitchFamily="18" charset="0"/>
              </a:rPr>
              <a:t> </a:t>
            </a:r>
            <a:r>
              <a:rPr lang="en-US" altLang="en-US" sz="1800" dirty="0" err="1">
                <a:solidFill>
                  <a:schemeClr val="tx1"/>
                </a:solidFill>
                <a:latin typeface="Times New Roman" panose="02020603050405020304" pitchFamily="18" charset="0"/>
              </a:rPr>
              <a:t>nghĩa</a:t>
            </a:r>
            <a:r>
              <a:rPr lang="en-US" altLang="en-US" sz="1800" dirty="0">
                <a:solidFill>
                  <a:schemeClr val="tx1"/>
                </a:solidFill>
                <a:latin typeface="Times New Roman" panose="02020603050405020304" pitchFamily="18" charset="0"/>
              </a:rPr>
              <a:t> </a:t>
            </a:r>
            <a:r>
              <a:rPr lang="en-US" altLang="en-US" sz="1800" dirty="0" err="1">
                <a:solidFill>
                  <a:schemeClr val="tx1"/>
                </a:solidFill>
                <a:latin typeface="Times New Roman" panose="02020603050405020304" pitchFamily="18" charset="0"/>
              </a:rPr>
              <a:t>trọng</a:t>
            </a:r>
            <a:r>
              <a:rPr lang="en-US" altLang="en-US" sz="1800" dirty="0">
                <a:solidFill>
                  <a:schemeClr val="tx1"/>
                </a:solidFill>
                <a:latin typeface="Times New Roman" panose="02020603050405020304" pitchFamily="18" charset="0"/>
              </a:rPr>
              <a:t> </a:t>
            </a:r>
            <a:r>
              <a:rPr lang="en-US" altLang="en-US" sz="1800" dirty="0" err="1">
                <a:solidFill>
                  <a:schemeClr val="tx1"/>
                </a:solidFill>
                <a:latin typeface="Times New Roman" panose="02020603050405020304" pitchFamily="18" charset="0"/>
              </a:rPr>
              <a:t>thương</a:t>
            </a:r>
            <a:r>
              <a:rPr lang="en-US" altLang="en-US" sz="1800" dirty="0">
                <a:solidFill>
                  <a:schemeClr val="tx1"/>
                </a:solidFill>
                <a:latin typeface="Times New Roman" panose="02020603050405020304" pitchFamily="18" charset="0"/>
              </a:rPr>
              <a:t> (</a:t>
            </a:r>
            <a:r>
              <a:rPr lang="en-US" altLang="en-US" sz="1800" dirty="0" err="1">
                <a:solidFill>
                  <a:schemeClr val="tx1"/>
                </a:solidFill>
                <a:latin typeface="Times New Roman" panose="02020603050405020304" pitchFamily="18" charset="0"/>
              </a:rPr>
              <a:t>từ</a:t>
            </a:r>
            <a:r>
              <a:rPr lang="en-US" altLang="en-US" sz="1800" dirty="0">
                <a:solidFill>
                  <a:schemeClr val="tx1"/>
                </a:solidFill>
                <a:latin typeface="Times New Roman" panose="02020603050405020304" pitchFamily="18" charset="0"/>
              </a:rPr>
              <a:t> TK XV – </a:t>
            </a:r>
            <a:r>
              <a:rPr lang="en-US" altLang="en-US" sz="1800" dirty="0" err="1">
                <a:solidFill>
                  <a:schemeClr val="tx1"/>
                </a:solidFill>
                <a:latin typeface="Times New Roman" panose="02020603050405020304" pitchFamily="18" charset="0"/>
              </a:rPr>
              <a:t>Giữa</a:t>
            </a:r>
            <a:r>
              <a:rPr lang="en-US" altLang="en-US" sz="1800" dirty="0">
                <a:solidFill>
                  <a:schemeClr val="tx1"/>
                </a:solidFill>
                <a:latin typeface="Times New Roman" panose="02020603050405020304" pitchFamily="18" charset="0"/>
              </a:rPr>
              <a:t> TK XVII)</a:t>
            </a:r>
          </a:p>
        </p:txBody>
      </p:sp>
      <p:sp>
        <p:nvSpPr>
          <p:cNvPr id="107549" name="Text Box 29">
            <a:extLst>
              <a:ext uri="{FF2B5EF4-FFF2-40B4-BE49-F238E27FC236}">
                <a16:creationId xmlns:a16="http://schemas.microsoft.com/office/drawing/2014/main" id="{19F5A47E-D51F-46EA-BDA1-C325DAFD5B2C}"/>
              </a:ext>
            </a:extLst>
          </p:cNvPr>
          <p:cNvSpPr txBox="1">
            <a:spLocks noChangeArrowheads="1"/>
          </p:cNvSpPr>
          <p:nvPr/>
        </p:nvSpPr>
        <p:spPr bwMode="auto">
          <a:xfrm>
            <a:off x="180310" y="892090"/>
            <a:ext cx="174902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350" u="sng" dirty="0" err="1">
                <a:solidFill>
                  <a:schemeClr val="tx1"/>
                </a:solidFill>
                <a:latin typeface="Times New Roman" panose="02020603050405020304" pitchFamily="18" charset="0"/>
              </a:rPr>
              <a:t>Hoàn</a:t>
            </a:r>
            <a:r>
              <a:rPr lang="en-US" altLang="en-US" sz="1350" u="sng" dirty="0">
                <a:solidFill>
                  <a:schemeClr val="tx1"/>
                </a:solidFill>
                <a:latin typeface="Times New Roman" panose="02020603050405020304" pitchFamily="18" charset="0"/>
              </a:rPr>
              <a:t> </a:t>
            </a:r>
            <a:r>
              <a:rPr lang="en-US" altLang="en-US" sz="1350" u="sng" dirty="0" err="1">
                <a:solidFill>
                  <a:schemeClr val="tx1"/>
                </a:solidFill>
                <a:latin typeface="Times New Roman" panose="02020603050405020304" pitchFamily="18" charset="0"/>
              </a:rPr>
              <a:t>cảnh</a:t>
            </a:r>
            <a:r>
              <a:rPr lang="en-US" altLang="en-US" sz="1350" u="sng" dirty="0">
                <a:solidFill>
                  <a:schemeClr val="tx1"/>
                </a:solidFill>
                <a:latin typeface="Times New Roman" panose="02020603050405020304" pitchFamily="18" charset="0"/>
              </a:rPr>
              <a:t> ra </a:t>
            </a:r>
            <a:r>
              <a:rPr lang="en-US" altLang="en-US" sz="1350" u="sng" dirty="0" err="1">
                <a:solidFill>
                  <a:schemeClr val="tx1"/>
                </a:solidFill>
                <a:latin typeface="Times New Roman" panose="02020603050405020304" pitchFamily="18" charset="0"/>
              </a:rPr>
              <a:t>đời</a:t>
            </a:r>
            <a:endParaRPr lang="en-US" altLang="en-US" sz="1350" u="sng" dirty="0">
              <a:solidFill>
                <a:schemeClr val="tx1"/>
              </a:solidFill>
              <a:latin typeface="Times New Roman" panose="02020603050405020304" pitchFamily="18" charset="0"/>
            </a:endParaRPr>
          </a:p>
        </p:txBody>
      </p:sp>
      <p:sp>
        <p:nvSpPr>
          <p:cNvPr id="107551" name="Text Box 31">
            <a:extLst>
              <a:ext uri="{FF2B5EF4-FFF2-40B4-BE49-F238E27FC236}">
                <a16:creationId xmlns:a16="http://schemas.microsoft.com/office/drawing/2014/main" id="{CC08DDDD-7813-48CA-A3F8-BDFD13742B69}"/>
              </a:ext>
            </a:extLst>
          </p:cNvPr>
          <p:cNvSpPr txBox="1">
            <a:spLocks noChangeArrowheads="1"/>
          </p:cNvSpPr>
          <p:nvPr/>
        </p:nvSpPr>
        <p:spPr bwMode="auto">
          <a:xfrm>
            <a:off x="1641873" y="1257300"/>
            <a:ext cx="5901928"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3" indent="-4763">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500" b="0">
                <a:solidFill>
                  <a:schemeClr val="tx1"/>
                </a:solidFill>
                <a:latin typeface="Times New Roman" panose="02020603050405020304" pitchFamily="18" charset="0"/>
              </a:rPr>
              <a:t>  Về mặt lịch sử: Đây là thời kỳ tích luỹ nguyên thuỷ của tư bản do đó lợi ích kinh tế của giai cấp tư sản trong giai đoạn này gắn với tích luỹ tiền tệ. </a:t>
            </a:r>
          </a:p>
        </p:txBody>
      </p:sp>
      <p:sp>
        <p:nvSpPr>
          <p:cNvPr id="107552" name="Text Box 32">
            <a:extLst>
              <a:ext uri="{FF2B5EF4-FFF2-40B4-BE49-F238E27FC236}">
                <a16:creationId xmlns:a16="http://schemas.microsoft.com/office/drawing/2014/main" id="{1D2718D6-FA90-4C03-BFBB-AFED278C15EB}"/>
              </a:ext>
            </a:extLst>
          </p:cNvPr>
          <p:cNvSpPr txBox="1">
            <a:spLocks noChangeArrowheads="1"/>
          </p:cNvSpPr>
          <p:nvPr/>
        </p:nvSpPr>
        <p:spPr bwMode="auto">
          <a:xfrm>
            <a:off x="1641873" y="1897856"/>
            <a:ext cx="59019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500" b="0">
                <a:solidFill>
                  <a:schemeClr val="tx1"/>
                </a:solidFill>
                <a:latin typeface="Times New Roman" panose="02020603050405020304" pitchFamily="18" charset="0"/>
              </a:rPr>
              <a:t> Trong giai đoạn từ thế kỷ XV – XVII: thương nghiệp được coi là ngành kinh tế cơ bản có khả năng đáp ứng yêu cầu tích luỹ tiền tệ nhanh </a:t>
            </a:r>
          </a:p>
        </p:txBody>
      </p:sp>
      <p:sp>
        <p:nvSpPr>
          <p:cNvPr id="8" name="Text Box 6">
            <a:extLst>
              <a:ext uri="{FF2B5EF4-FFF2-40B4-BE49-F238E27FC236}">
                <a16:creationId xmlns:a16="http://schemas.microsoft.com/office/drawing/2014/main" id="{572BD1B3-D480-4EEC-BE37-FDF3FA4E8009}"/>
              </a:ext>
            </a:extLst>
          </p:cNvPr>
          <p:cNvSpPr txBox="1">
            <a:spLocks noChangeArrowheads="1"/>
          </p:cNvSpPr>
          <p:nvPr/>
        </p:nvSpPr>
        <p:spPr bwMode="auto">
          <a:xfrm>
            <a:off x="1678781" y="2516982"/>
            <a:ext cx="58293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175">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500" b="0">
                <a:solidFill>
                  <a:schemeClr val="tx1"/>
                </a:solidFill>
                <a:latin typeface="Times New Roman" panose="02020603050405020304" pitchFamily="18" charset="0"/>
              </a:rPr>
              <a:t> Địa vị của tầng lớp quý tộc bị suy yếu, tầng lớp thương nhân ngày càng có địa vị quan trọng.</a:t>
            </a:r>
          </a:p>
        </p:txBody>
      </p:sp>
      <p:sp>
        <p:nvSpPr>
          <p:cNvPr id="9" name="Text Box 7">
            <a:extLst>
              <a:ext uri="{FF2B5EF4-FFF2-40B4-BE49-F238E27FC236}">
                <a16:creationId xmlns:a16="http://schemas.microsoft.com/office/drawing/2014/main" id="{0E334779-1835-4253-B637-B7AAE54C06D5}"/>
              </a:ext>
            </a:extLst>
          </p:cNvPr>
          <p:cNvSpPr txBox="1">
            <a:spLocks noChangeArrowheads="1"/>
          </p:cNvSpPr>
          <p:nvPr/>
        </p:nvSpPr>
        <p:spPr bwMode="auto">
          <a:xfrm>
            <a:off x="1678781" y="2994422"/>
            <a:ext cx="55864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175">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500" b="0">
                <a:solidFill>
                  <a:schemeClr val="tx1"/>
                </a:solidFill>
                <a:latin typeface="Times New Roman" panose="02020603050405020304" pitchFamily="18" charset="0"/>
              </a:rPr>
              <a:t> CNTT xuất hiện ở hầu hết các nước Tây Âu, nhưng phát triển mạnh ở các nước Anh, Pháp, TBN</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7548"/>
                                        </p:tgtEl>
                                        <p:attrNameLst>
                                          <p:attrName>style.visibility</p:attrName>
                                        </p:attrNameLst>
                                      </p:cBhvr>
                                      <p:to>
                                        <p:strVal val="visible"/>
                                      </p:to>
                                    </p:set>
                                    <p:animEffect transition="in" filter="dissolve">
                                      <p:cBhvr>
                                        <p:cTn id="7" dur="500"/>
                                        <p:tgtEl>
                                          <p:spTgt spid="1075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7549"/>
                                        </p:tgtEl>
                                        <p:attrNameLst>
                                          <p:attrName>style.visibility</p:attrName>
                                        </p:attrNameLst>
                                      </p:cBhvr>
                                      <p:to>
                                        <p:strVal val="visible"/>
                                      </p:to>
                                    </p:set>
                                    <p:animEffect transition="in" filter="blinds(horizontal)">
                                      <p:cBhvr>
                                        <p:cTn id="12" dur="500"/>
                                        <p:tgtEl>
                                          <p:spTgt spid="1075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7551"/>
                                        </p:tgtEl>
                                        <p:attrNameLst>
                                          <p:attrName>style.visibility</p:attrName>
                                        </p:attrNameLst>
                                      </p:cBhvr>
                                      <p:to>
                                        <p:strVal val="visible"/>
                                      </p:to>
                                    </p:set>
                                    <p:animEffect transition="in" filter="blinds(horizontal)">
                                      <p:cBhvr>
                                        <p:cTn id="17" dur="500"/>
                                        <p:tgtEl>
                                          <p:spTgt spid="1075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7552"/>
                                        </p:tgtEl>
                                        <p:attrNameLst>
                                          <p:attrName>style.visibility</p:attrName>
                                        </p:attrNameLst>
                                      </p:cBhvr>
                                      <p:to>
                                        <p:strVal val="visible"/>
                                      </p:to>
                                    </p:set>
                                    <p:animEffect transition="in" filter="blinds(horizontal)">
                                      <p:cBhvr>
                                        <p:cTn id="22" dur="500"/>
                                        <p:tgtEl>
                                          <p:spTgt spid="107552"/>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48" grpId="0"/>
      <p:bldP spid="107549" grpId="0"/>
      <p:bldP spid="107551" grpId="0"/>
      <p:bldP spid="107552"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Text Box 4">
            <a:extLst>
              <a:ext uri="{FF2B5EF4-FFF2-40B4-BE49-F238E27FC236}">
                <a16:creationId xmlns:a16="http://schemas.microsoft.com/office/drawing/2014/main" id="{A58BEA4F-696F-4EC7-ABCD-2C59E7320CBB}"/>
              </a:ext>
            </a:extLst>
          </p:cNvPr>
          <p:cNvSpPr txBox="1">
            <a:spLocks noChangeArrowheads="1"/>
          </p:cNvSpPr>
          <p:nvPr/>
        </p:nvSpPr>
        <p:spPr bwMode="auto">
          <a:xfrm>
            <a:off x="876743" y="655549"/>
            <a:ext cx="5486400"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575" u="sng">
                <a:solidFill>
                  <a:schemeClr val="tx1"/>
                </a:solidFill>
                <a:latin typeface="Times New Roman" panose="02020603050405020304" pitchFamily="18" charset="0"/>
              </a:rPr>
              <a:t>Những tư tưởng kinh tế chủ yếu của Chủ nghĩa trọng thương</a:t>
            </a:r>
            <a:r>
              <a:rPr lang="en-US" altLang="en-US" sz="1575" b="0" u="sng">
                <a:solidFill>
                  <a:schemeClr val="tx1"/>
                </a:solidFill>
                <a:latin typeface="Times New Roman" panose="02020603050405020304" pitchFamily="18" charset="0"/>
              </a:rPr>
              <a:t> </a:t>
            </a:r>
          </a:p>
        </p:txBody>
      </p:sp>
      <p:sp>
        <p:nvSpPr>
          <p:cNvPr id="108549" name="Text Box 5">
            <a:extLst>
              <a:ext uri="{FF2B5EF4-FFF2-40B4-BE49-F238E27FC236}">
                <a16:creationId xmlns:a16="http://schemas.microsoft.com/office/drawing/2014/main" id="{8EF0E157-088A-43F6-955C-718C822CD17E}"/>
              </a:ext>
            </a:extLst>
          </p:cNvPr>
          <p:cNvSpPr txBox="1">
            <a:spLocks noChangeArrowheads="1"/>
          </p:cNvSpPr>
          <p:nvPr/>
        </p:nvSpPr>
        <p:spPr bwMode="auto">
          <a:xfrm>
            <a:off x="1771650" y="1628776"/>
            <a:ext cx="60579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Ø"/>
            </a:pPr>
            <a:r>
              <a:rPr lang="en-US" altLang="en-US" sz="1350" b="0">
                <a:solidFill>
                  <a:schemeClr val="tx1"/>
                </a:solidFill>
                <a:latin typeface="Times New Roman" panose="02020603050405020304" pitchFamily="18" charset="0"/>
              </a:rPr>
              <a:t> Đánh giá cao vai trò của tiền (vàng), coi tiền là tiêu chuẩn cơ bản của của cải, là tài sản thực sự của các quốc gia, hàng hoá chỉ là phương tiện để làm tăng của cải</a:t>
            </a:r>
          </a:p>
        </p:txBody>
      </p:sp>
      <p:sp>
        <p:nvSpPr>
          <p:cNvPr id="108550" name="Text Box 6">
            <a:extLst>
              <a:ext uri="{FF2B5EF4-FFF2-40B4-BE49-F238E27FC236}">
                <a16:creationId xmlns:a16="http://schemas.microsoft.com/office/drawing/2014/main" id="{375BD518-A4A0-4D10-90F8-6E7C7FEA189E}"/>
              </a:ext>
            </a:extLst>
          </p:cNvPr>
          <p:cNvSpPr txBox="1">
            <a:spLocks noChangeArrowheads="1"/>
          </p:cNvSpPr>
          <p:nvPr/>
        </p:nvSpPr>
        <p:spPr bwMode="auto">
          <a:xfrm>
            <a:off x="1828800" y="2325291"/>
            <a:ext cx="59436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Ø"/>
            </a:pPr>
            <a:r>
              <a:rPr lang="en-US" altLang="en-US" sz="1350" b="0">
                <a:solidFill>
                  <a:schemeClr val="tx1"/>
                </a:solidFill>
                <a:latin typeface="Times New Roman" panose="02020603050405020304" pitchFamily="18" charset="0"/>
              </a:rPr>
              <a:t> Khối lượng tiền tệ chỉ có thể gia tăng thông qua hoạt động thương mại (trừ ngành khai thác vàng)</a:t>
            </a:r>
          </a:p>
        </p:txBody>
      </p:sp>
      <p:sp>
        <p:nvSpPr>
          <p:cNvPr id="7" name="Text Box 5">
            <a:extLst>
              <a:ext uri="{FF2B5EF4-FFF2-40B4-BE49-F238E27FC236}">
                <a16:creationId xmlns:a16="http://schemas.microsoft.com/office/drawing/2014/main" id="{67DC94F0-A5C0-41FE-B402-2DF5D9C6439E}"/>
              </a:ext>
            </a:extLst>
          </p:cNvPr>
          <p:cNvSpPr txBox="1">
            <a:spLocks noChangeArrowheads="1"/>
          </p:cNvSpPr>
          <p:nvPr/>
        </p:nvSpPr>
        <p:spPr bwMode="auto">
          <a:xfrm>
            <a:off x="1828800" y="3083719"/>
            <a:ext cx="589478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 typeface="Wingdings" panose="05000000000000000000" pitchFamily="2" charset="2"/>
              <a:buChar char="Ø"/>
            </a:pPr>
            <a:r>
              <a:rPr lang="en-US" altLang="en-US" sz="1350" b="0">
                <a:solidFill>
                  <a:schemeClr val="tx1"/>
                </a:solidFill>
                <a:latin typeface="Times New Roman" panose="02020603050405020304" pitchFamily="18" charset="0"/>
              </a:rPr>
              <a:t> Muốn làm giàu cho quốc gia thì phải ưu tiên cho sự phát triển của ngoại thương </a:t>
            </a:r>
          </a:p>
        </p:txBody>
      </p:sp>
      <p:sp>
        <p:nvSpPr>
          <p:cNvPr id="8" name="Text Box 6">
            <a:extLst>
              <a:ext uri="{FF2B5EF4-FFF2-40B4-BE49-F238E27FC236}">
                <a16:creationId xmlns:a16="http://schemas.microsoft.com/office/drawing/2014/main" id="{F4BEF7E3-EF2D-477C-83CA-F6E4EC7E4A49}"/>
              </a:ext>
            </a:extLst>
          </p:cNvPr>
          <p:cNvSpPr txBox="1">
            <a:spLocks noChangeArrowheads="1"/>
          </p:cNvSpPr>
          <p:nvPr/>
        </p:nvSpPr>
        <p:spPr bwMode="auto">
          <a:xfrm>
            <a:off x="1828800" y="3676650"/>
            <a:ext cx="60007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 typeface="Wingdings" panose="05000000000000000000" pitchFamily="2" charset="2"/>
              <a:buChar char="Ø"/>
            </a:pPr>
            <a:r>
              <a:rPr lang="en-US" altLang="en-US" sz="1350" b="0">
                <a:solidFill>
                  <a:schemeClr val="tx1"/>
                </a:solidFill>
                <a:latin typeface="Times New Roman" panose="02020603050405020304" pitchFamily="18" charset="0"/>
              </a:rPr>
              <a:t> Nhà nước phải can thiệp vào hoạt động kinh tế nhằm hỗ trợ và dẫn dắt hoạt động thương mại </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8548"/>
                                        </p:tgtEl>
                                        <p:attrNameLst>
                                          <p:attrName>style.visibility</p:attrName>
                                        </p:attrNameLst>
                                      </p:cBhvr>
                                      <p:to>
                                        <p:strVal val="visible"/>
                                      </p:to>
                                    </p:set>
                                    <p:animEffect transition="in" filter="blinds(horizontal)">
                                      <p:cBhvr>
                                        <p:cTn id="7" dur="500"/>
                                        <p:tgtEl>
                                          <p:spTgt spid="1085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549"/>
                                        </p:tgtEl>
                                        <p:attrNameLst>
                                          <p:attrName>style.visibility</p:attrName>
                                        </p:attrNameLst>
                                      </p:cBhvr>
                                      <p:to>
                                        <p:strVal val="visible"/>
                                      </p:to>
                                    </p:set>
                                    <p:animEffect transition="in" filter="blinds(horizontal)">
                                      <p:cBhvr>
                                        <p:cTn id="12" dur="500"/>
                                        <p:tgtEl>
                                          <p:spTgt spid="1085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8550"/>
                                        </p:tgtEl>
                                        <p:attrNameLst>
                                          <p:attrName>style.visibility</p:attrName>
                                        </p:attrNameLst>
                                      </p:cBhvr>
                                      <p:to>
                                        <p:strVal val="visible"/>
                                      </p:to>
                                    </p:set>
                                    <p:animEffect transition="in" filter="blinds(horizontal)">
                                      <p:cBhvr>
                                        <p:cTn id="17" dur="500"/>
                                        <p:tgtEl>
                                          <p:spTgt spid="108550"/>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p:bldP spid="108549" grpId="0"/>
      <p:bldP spid="108550"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Text Box 4">
            <a:extLst>
              <a:ext uri="{FF2B5EF4-FFF2-40B4-BE49-F238E27FC236}">
                <a16:creationId xmlns:a16="http://schemas.microsoft.com/office/drawing/2014/main" id="{D7889B64-41E4-4063-AF2C-010B29C51EEC}"/>
              </a:ext>
            </a:extLst>
          </p:cNvPr>
          <p:cNvSpPr txBox="1">
            <a:spLocks noChangeArrowheads="1"/>
          </p:cNvSpPr>
          <p:nvPr/>
        </p:nvSpPr>
        <p:spPr bwMode="auto">
          <a:xfrm>
            <a:off x="2000250" y="171450"/>
            <a:ext cx="4286250" cy="35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1688" b="1" u="sng">
                <a:latin typeface="Times New Roman" pitchFamily="18" charset="0"/>
              </a:rPr>
              <a:t>Những nhận xét về chủ nghĩa trọng thương</a:t>
            </a:r>
            <a:r>
              <a:rPr lang="en-US" sz="1688" u="sng">
                <a:latin typeface="Times New Roman" pitchFamily="18" charset="0"/>
              </a:rPr>
              <a:t> </a:t>
            </a:r>
          </a:p>
        </p:txBody>
      </p:sp>
      <p:graphicFrame>
        <p:nvGraphicFramePr>
          <p:cNvPr id="2" name="Table 1">
            <a:extLst>
              <a:ext uri="{FF2B5EF4-FFF2-40B4-BE49-F238E27FC236}">
                <a16:creationId xmlns:a16="http://schemas.microsoft.com/office/drawing/2014/main" id="{A8E0ACEE-A878-481C-AC28-AA50236EDD0F}"/>
              </a:ext>
            </a:extLst>
          </p:cNvPr>
          <p:cNvGraphicFramePr>
            <a:graphicFrameLocks noGrp="1"/>
          </p:cNvGraphicFramePr>
          <p:nvPr/>
        </p:nvGraphicFramePr>
        <p:xfrm>
          <a:off x="1881187" y="1762125"/>
          <a:ext cx="5882879" cy="2236404"/>
        </p:xfrm>
        <a:graphic>
          <a:graphicData uri="http://schemas.openxmlformats.org/drawingml/2006/table">
            <a:tbl>
              <a:tblPr firstRow="1" bandRow="1">
                <a:tableStyleId>{073A0DAA-6AF3-43AB-8588-CEC1D06C72B9}</a:tableStyleId>
              </a:tblPr>
              <a:tblGrid>
                <a:gridCol w="2307231">
                  <a:extLst>
                    <a:ext uri="{9D8B030D-6E8A-4147-A177-3AD203B41FA5}">
                      <a16:colId xmlns:a16="http://schemas.microsoft.com/office/drawing/2014/main" val="20000"/>
                    </a:ext>
                  </a:extLst>
                </a:gridCol>
                <a:gridCol w="3575648">
                  <a:extLst>
                    <a:ext uri="{9D8B030D-6E8A-4147-A177-3AD203B41FA5}">
                      <a16:colId xmlns:a16="http://schemas.microsoft.com/office/drawing/2014/main" val="20001"/>
                    </a:ext>
                  </a:extLst>
                </a:gridCol>
              </a:tblGrid>
              <a:tr h="257142">
                <a:tc>
                  <a:txBody>
                    <a:bodyPr/>
                    <a:lstStyle/>
                    <a:p>
                      <a:pPr algn="ctr"/>
                      <a:r>
                        <a:rPr lang="en-US" sz="1400">
                          <a:solidFill>
                            <a:schemeClr val="tx1"/>
                          </a:solidFill>
                          <a:latin typeface="Times New Roman" pitchFamily="18" charset="0"/>
                          <a:cs typeface="Times New Roman" pitchFamily="18" charset="0"/>
                        </a:rPr>
                        <a:t>Ưu điểm</a:t>
                      </a:r>
                    </a:p>
                  </a:txBody>
                  <a:tcPr marL="51431" marR="51431" marT="25701" marB="2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solidFill>
                            <a:schemeClr val="tx1"/>
                          </a:solidFill>
                          <a:latin typeface="Times New Roman" pitchFamily="18" charset="0"/>
                          <a:cs typeface="Times New Roman" pitchFamily="18" charset="0"/>
                        </a:rPr>
                        <a:t>Hạn</a:t>
                      </a:r>
                      <a:r>
                        <a:rPr lang="en-US" sz="1400" baseline="0">
                          <a:solidFill>
                            <a:schemeClr val="tx1"/>
                          </a:solidFill>
                          <a:latin typeface="Times New Roman" pitchFamily="18" charset="0"/>
                          <a:cs typeface="Times New Roman" pitchFamily="18" charset="0"/>
                        </a:rPr>
                        <a:t> chế</a:t>
                      </a:r>
                      <a:endParaRPr lang="en-US" sz="1400">
                        <a:solidFill>
                          <a:schemeClr val="tx1"/>
                        </a:solidFill>
                        <a:latin typeface="Times New Roman" pitchFamily="18" charset="0"/>
                        <a:cs typeface="Times New Roman" pitchFamily="18" charset="0"/>
                      </a:endParaRPr>
                    </a:p>
                  </a:txBody>
                  <a:tcPr marL="51431" marR="51431" marT="25701" marB="2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9030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itchFamily="18" charset="0"/>
                          <a:cs typeface="Times New Roman" pitchFamily="18" charset="0"/>
                        </a:rPr>
                        <a:t>Phá vỡ tư tưởng kinh tế tự cấp tự túc, cắt đứt với truyền thống kinh tế tự nhiên </a:t>
                      </a:r>
                    </a:p>
                  </a:txBody>
                  <a:tcPr marL="51431" marR="51431" marT="25701" marB="2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3975" marR="0" indent="4763" algn="just"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400">
                          <a:latin typeface="Times New Roman" pitchFamily="18" charset="0"/>
                          <a:cs typeface="Times New Roman" pitchFamily="18" charset="0"/>
                        </a:rPr>
                        <a:t>Tính lý luận trong các tư tưởng kinh tế còn ít, giải thích kinh tế còn đơn giản, mang nặng tính kinh nghiệm</a:t>
                      </a:r>
                    </a:p>
                    <a:p>
                      <a:pPr marL="53975" marR="0" indent="4763" algn="just"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400">
                          <a:latin typeface="Times New Roman" pitchFamily="18" charset="0"/>
                          <a:cs typeface="Times New Roman" pitchFamily="18" charset="0"/>
                        </a:rPr>
                        <a:t>Chưa tìm ra được  các quy luật phản ánh bản chất của các hiện tượng kinh tế, mới chỉ nêu ra quy tắc, cương lĩnh dựa trên mô tả bề ngoài</a:t>
                      </a:r>
                    </a:p>
                    <a:p>
                      <a:pPr marL="53975" marR="0" indent="4763" algn="just"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400">
                          <a:latin typeface="Times New Roman" pitchFamily="18" charset="0"/>
                          <a:cs typeface="Times New Roman" pitchFamily="18" charset="0"/>
                        </a:rPr>
                        <a:t>Quan điểm của họ còn mang tính phiếm diện, mới chỉ dừng lại ở việc phân tích lưu thông mà chưa thấy được vai trò của lĩnh vực sản xuất</a:t>
                      </a:r>
                    </a:p>
                  </a:txBody>
                  <a:tcPr marL="51431" marR="51431" marT="25701" marB="2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blinds(horizontal)">
                                      <p:cBhvr>
                                        <p:cTn id="7" dur="500"/>
                                        <p:tgtEl>
                                          <p:spTgt spid="109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Text Box 4">
            <a:extLst>
              <a:ext uri="{FF2B5EF4-FFF2-40B4-BE49-F238E27FC236}">
                <a16:creationId xmlns:a16="http://schemas.microsoft.com/office/drawing/2014/main" id="{9335BF34-489B-4DC3-A392-B6F3ED3EC16D}"/>
              </a:ext>
            </a:extLst>
          </p:cNvPr>
          <p:cNvSpPr txBox="1">
            <a:spLocks noChangeArrowheads="1"/>
          </p:cNvSpPr>
          <p:nvPr/>
        </p:nvSpPr>
        <p:spPr bwMode="auto">
          <a:xfrm>
            <a:off x="1428750" y="171451"/>
            <a:ext cx="5057775"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575" dirty="0" err="1">
                <a:solidFill>
                  <a:schemeClr val="tx1"/>
                </a:solidFill>
                <a:latin typeface="Times New Roman" panose="02020603050405020304" pitchFamily="18" charset="0"/>
              </a:rPr>
              <a:t>Chủ</a:t>
            </a:r>
            <a:r>
              <a:rPr lang="en-US" altLang="en-US" sz="1575" dirty="0">
                <a:solidFill>
                  <a:schemeClr val="tx1"/>
                </a:solidFill>
                <a:latin typeface="Times New Roman" panose="02020603050405020304" pitchFamily="18" charset="0"/>
              </a:rPr>
              <a:t> </a:t>
            </a:r>
            <a:r>
              <a:rPr lang="en-US" altLang="en-US" sz="1575" dirty="0" err="1">
                <a:solidFill>
                  <a:schemeClr val="tx1"/>
                </a:solidFill>
                <a:latin typeface="Times New Roman" panose="02020603050405020304" pitchFamily="18" charset="0"/>
              </a:rPr>
              <a:t>nghĩa</a:t>
            </a:r>
            <a:r>
              <a:rPr lang="en-US" altLang="en-US" sz="1575" dirty="0">
                <a:solidFill>
                  <a:schemeClr val="tx1"/>
                </a:solidFill>
                <a:latin typeface="Times New Roman" panose="02020603050405020304" pitchFamily="18" charset="0"/>
              </a:rPr>
              <a:t> </a:t>
            </a:r>
            <a:r>
              <a:rPr lang="en-US" altLang="en-US" sz="1575" dirty="0" err="1">
                <a:solidFill>
                  <a:schemeClr val="tx1"/>
                </a:solidFill>
                <a:latin typeface="Times New Roman" panose="02020603050405020304" pitchFamily="18" charset="0"/>
              </a:rPr>
              <a:t>trọng</a:t>
            </a:r>
            <a:r>
              <a:rPr lang="en-US" altLang="en-US" sz="1575" dirty="0">
                <a:solidFill>
                  <a:schemeClr val="tx1"/>
                </a:solidFill>
                <a:latin typeface="Times New Roman" panose="02020603050405020304" pitchFamily="18" charset="0"/>
              </a:rPr>
              <a:t> </a:t>
            </a:r>
            <a:r>
              <a:rPr lang="en-US" altLang="en-US" sz="1575" dirty="0" err="1">
                <a:solidFill>
                  <a:schemeClr val="tx1"/>
                </a:solidFill>
                <a:latin typeface="Times New Roman" panose="02020603050405020304" pitchFamily="18" charset="0"/>
              </a:rPr>
              <a:t>nông</a:t>
            </a:r>
            <a:r>
              <a:rPr lang="en-US" altLang="en-US" sz="1575" dirty="0">
                <a:solidFill>
                  <a:schemeClr val="tx1"/>
                </a:solidFill>
                <a:latin typeface="Times New Roman" panose="02020603050405020304" pitchFamily="18" charset="0"/>
              </a:rPr>
              <a:t> ( </a:t>
            </a:r>
            <a:r>
              <a:rPr lang="en-US" altLang="en-US" sz="1575" dirty="0" err="1">
                <a:solidFill>
                  <a:schemeClr val="tx1"/>
                </a:solidFill>
                <a:latin typeface="Times New Roman" panose="02020603050405020304" pitchFamily="18" charset="0"/>
              </a:rPr>
              <a:t>Thể</a:t>
            </a:r>
            <a:r>
              <a:rPr lang="en-US" altLang="en-US" sz="1575" dirty="0">
                <a:solidFill>
                  <a:schemeClr val="tx1"/>
                </a:solidFill>
                <a:latin typeface="Times New Roman" panose="02020603050405020304" pitchFamily="18" charset="0"/>
              </a:rPr>
              <a:t> </a:t>
            </a:r>
            <a:r>
              <a:rPr lang="en-US" altLang="en-US" sz="1575" dirty="0" err="1">
                <a:solidFill>
                  <a:schemeClr val="tx1"/>
                </a:solidFill>
                <a:latin typeface="Times New Roman" panose="02020603050405020304" pitchFamily="18" charset="0"/>
              </a:rPr>
              <a:t>kỷ</a:t>
            </a:r>
            <a:r>
              <a:rPr lang="en-US" altLang="en-US" sz="1575" dirty="0">
                <a:solidFill>
                  <a:schemeClr val="tx1"/>
                </a:solidFill>
                <a:latin typeface="Times New Roman" panose="02020603050405020304" pitchFamily="18" charset="0"/>
              </a:rPr>
              <a:t> XVII – XIII)</a:t>
            </a:r>
          </a:p>
        </p:txBody>
      </p:sp>
      <p:grpSp>
        <p:nvGrpSpPr>
          <p:cNvPr id="110618" name="Group 26">
            <a:extLst>
              <a:ext uri="{FF2B5EF4-FFF2-40B4-BE49-F238E27FC236}">
                <a16:creationId xmlns:a16="http://schemas.microsoft.com/office/drawing/2014/main" id="{217061F1-E764-4339-A185-900A5439A564}"/>
              </a:ext>
            </a:extLst>
          </p:cNvPr>
          <p:cNvGrpSpPr>
            <a:grpSpLocks/>
          </p:cNvGrpSpPr>
          <p:nvPr/>
        </p:nvGrpSpPr>
        <p:grpSpPr bwMode="auto">
          <a:xfrm>
            <a:off x="1257300" y="1543050"/>
            <a:ext cx="5200650" cy="2528888"/>
            <a:chOff x="96" y="1008"/>
            <a:chExt cx="4368" cy="2832"/>
          </a:xfrm>
        </p:grpSpPr>
        <p:sp>
          <p:nvSpPr>
            <p:cNvPr id="37892" name="AutoShape 17">
              <a:extLst>
                <a:ext uri="{FF2B5EF4-FFF2-40B4-BE49-F238E27FC236}">
                  <a16:creationId xmlns:a16="http://schemas.microsoft.com/office/drawing/2014/main" id="{AB7F7F53-4D9D-41A1-9E2B-3366F6D1B3E1}"/>
                </a:ext>
              </a:extLst>
            </p:cNvPr>
            <p:cNvSpPr>
              <a:spLocks noChangeArrowheads="1"/>
            </p:cNvSpPr>
            <p:nvPr/>
          </p:nvSpPr>
          <p:spPr bwMode="auto">
            <a:xfrm>
              <a:off x="2112" y="3264"/>
              <a:ext cx="2352" cy="576"/>
            </a:xfrm>
            <a:prstGeom prst="roundRect">
              <a:avLst>
                <a:gd name="adj" fmla="val 16667"/>
              </a:avLst>
            </a:prstGeom>
            <a:solidFill>
              <a:srgbClr val="CCFF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37893" name="AutoShape 18">
              <a:extLst>
                <a:ext uri="{FF2B5EF4-FFF2-40B4-BE49-F238E27FC236}">
                  <a16:creationId xmlns:a16="http://schemas.microsoft.com/office/drawing/2014/main" id="{9129A292-5D1E-4912-88E6-2F4E7C609046}"/>
                </a:ext>
              </a:extLst>
            </p:cNvPr>
            <p:cNvSpPr>
              <a:spLocks noChangeArrowheads="1"/>
            </p:cNvSpPr>
            <p:nvPr/>
          </p:nvSpPr>
          <p:spPr bwMode="auto">
            <a:xfrm>
              <a:off x="2112" y="2496"/>
              <a:ext cx="2352" cy="576"/>
            </a:xfrm>
            <a:prstGeom prst="roundRect">
              <a:avLst>
                <a:gd name="adj" fmla="val 16667"/>
              </a:avLst>
            </a:prstGeom>
            <a:solidFill>
              <a:srgbClr val="CCFF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37894" name="AutoShape 19">
              <a:extLst>
                <a:ext uri="{FF2B5EF4-FFF2-40B4-BE49-F238E27FC236}">
                  <a16:creationId xmlns:a16="http://schemas.microsoft.com/office/drawing/2014/main" id="{33318804-B91D-44A4-BE77-90B629CD66E4}"/>
                </a:ext>
              </a:extLst>
            </p:cNvPr>
            <p:cNvSpPr>
              <a:spLocks noChangeArrowheads="1"/>
            </p:cNvSpPr>
            <p:nvPr/>
          </p:nvSpPr>
          <p:spPr bwMode="auto">
            <a:xfrm>
              <a:off x="2064" y="1728"/>
              <a:ext cx="2352" cy="576"/>
            </a:xfrm>
            <a:prstGeom prst="roundRect">
              <a:avLst>
                <a:gd name="adj" fmla="val 16667"/>
              </a:avLst>
            </a:prstGeom>
            <a:solidFill>
              <a:srgbClr val="CCFF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37895" name="Oval 6">
              <a:extLst>
                <a:ext uri="{FF2B5EF4-FFF2-40B4-BE49-F238E27FC236}">
                  <a16:creationId xmlns:a16="http://schemas.microsoft.com/office/drawing/2014/main" id="{B570A316-DFB6-4277-B2DC-E80DCF5C6982}"/>
                </a:ext>
              </a:extLst>
            </p:cNvPr>
            <p:cNvSpPr>
              <a:spLocks noChangeArrowheads="1"/>
            </p:cNvSpPr>
            <p:nvPr/>
          </p:nvSpPr>
          <p:spPr bwMode="auto">
            <a:xfrm>
              <a:off x="96" y="1344"/>
              <a:ext cx="1296" cy="1440"/>
            </a:xfrm>
            <a:prstGeom prst="ellipse">
              <a:avLst/>
            </a:prstGeom>
            <a:solidFill>
              <a:srgbClr val="FFFFFF"/>
            </a:solidFill>
            <a:ln w="9525" cap="rnd">
              <a:solidFill>
                <a:srgbClr val="0000FF"/>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37896" name="Text Box 7">
              <a:extLst>
                <a:ext uri="{FF2B5EF4-FFF2-40B4-BE49-F238E27FC236}">
                  <a16:creationId xmlns:a16="http://schemas.microsoft.com/office/drawing/2014/main" id="{82D5BD37-DF8C-4F96-BEAB-27DCE1DC4F51}"/>
                </a:ext>
              </a:extLst>
            </p:cNvPr>
            <p:cNvSpPr txBox="1">
              <a:spLocks noChangeArrowheads="1"/>
            </p:cNvSpPr>
            <p:nvPr/>
          </p:nvSpPr>
          <p:spPr bwMode="auto">
            <a:xfrm>
              <a:off x="240" y="1824"/>
              <a:ext cx="1056" cy="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dirty="0" err="1">
                  <a:solidFill>
                    <a:srgbClr val="FF0000"/>
                  </a:solidFill>
                  <a:latin typeface="Times New Roman" panose="02020603050405020304" pitchFamily="18" charset="0"/>
                </a:rPr>
                <a:t>Chủ</a:t>
              </a:r>
              <a:r>
                <a:rPr lang="en-US" altLang="en-US" sz="1350" dirty="0">
                  <a:solidFill>
                    <a:srgbClr val="FF0000"/>
                  </a:solidFill>
                  <a:latin typeface="Times New Roman" panose="02020603050405020304" pitchFamily="18" charset="0"/>
                </a:rPr>
                <a:t> </a:t>
              </a:r>
              <a:r>
                <a:rPr lang="en-US" altLang="en-US" sz="1350" dirty="0" err="1">
                  <a:solidFill>
                    <a:srgbClr val="FF0000"/>
                  </a:solidFill>
                  <a:latin typeface="Times New Roman" panose="02020603050405020304" pitchFamily="18" charset="0"/>
                </a:rPr>
                <a:t>nghĩa</a:t>
              </a:r>
              <a:r>
                <a:rPr lang="en-US" altLang="en-US" sz="1350" dirty="0">
                  <a:solidFill>
                    <a:srgbClr val="FF0000"/>
                  </a:solidFill>
                  <a:latin typeface="Times New Roman" panose="02020603050405020304" pitchFamily="18" charset="0"/>
                </a:rPr>
                <a:t> </a:t>
              </a:r>
              <a:r>
                <a:rPr lang="en-US" altLang="en-US" sz="1350" dirty="0" err="1">
                  <a:solidFill>
                    <a:srgbClr val="FF0000"/>
                  </a:solidFill>
                  <a:latin typeface="Times New Roman" panose="02020603050405020304" pitchFamily="18" charset="0"/>
                </a:rPr>
                <a:t>trọng</a:t>
              </a:r>
              <a:r>
                <a:rPr lang="en-US" altLang="en-US" sz="1350" dirty="0">
                  <a:solidFill>
                    <a:srgbClr val="FF0000"/>
                  </a:solidFill>
                  <a:latin typeface="Times New Roman" panose="02020603050405020304" pitchFamily="18" charset="0"/>
                </a:rPr>
                <a:t> </a:t>
              </a:r>
              <a:r>
                <a:rPr lang="en-US" altLang="en-US" sz="1350" dirty="0" err="1">
                  <a:solidFill>
                    <a:srgbClr val="FF0000"/>
                  </a:solidFill>
                  <a:latin typeface="Times New Roman" panose="02020603050405020304" pitchFamily="18" charset="0"/>
                </a:rPr>
                <a:t>nông</a:t>
              </a:r>
              <a:endParaRPr lang="en-US" altLang="en-US" sz="1350" dirty="0">
                <a:solidFill>
                  <a:srgbClr val="FF0000"/>
                </a:solidFill>
                <a:latin typeface="Times New Roman" panose="02020603050405020304" pitchFamily="18" charset="0"/>
              </a:endParaRPr>
            </a:p>
            <a:p>
              <a:pPr algn="ctr">
                <a:spcBef>
                  <a:spcPct val="50000"/>
                </a:spcBef>
                <a:buClrTx/>
                <a:buFontTx/>
                <a:buNone/>
              </a:pPr>
              <a:r>
                <a:rPr lang="en-US" altLang="en-US" sz="1350" dirty="0">
                  <a:solidFill>
                    <a:srgbClr val="FF0000"/>
                  </a:solidFill>
                  <a:latin typeface="Times New Roman" panose="02020603050405020304" pitchFamily="18" charset="0"/>
                </a:rPr>
                <a:t>(</a:t>
              </a:r>
              <a:r>
                <a:rPr lang="en-US" altLang="en-US" sz="1350" dirty="0" err="1">
                  <a:solidFill>
                    <a:srgbClr val="FF0000"/>
                  </a:solidFill>
                  <a:latin typeface="Times New Roman" panose="02020603050405020304" pitchFamily="18" charset="0"/>
                </a:rPr>
                <a:t>Pháp</a:t>
              </a:r>
              <a:r>
                <a:rPr lang="en-US" altLang="en-US" sz="1350" dirty="0">
                  <a:solidFill>
                    <a:srgbClr val="FF0000"/>
                  </a:solidFill>
                  <a:latin typeface="Times New Roman" panose="02020603050405020304" pitchFamily="18" charset="0"/>
                </a:rPr>
                <a:t>)</a:t>
              </a:r>
            </a:p>
          </p:txBody>
        </p:sp>
        <p:sp>
          <p:nvSpPr>
            <p:cNvPr id="37897" name="AutoShape 8">
              <a:extLst>
                <a:ext uri="{FF2B5EF4-FFF2-40B4-BE49-F238E27FC236}">
                  <a16:creationId xmlns:a16="http://schemas.microsoft.com/office/drawing/2014/main" id="{7CF77B47-4D30-44DE-9628-B6CA4C57C556}"/>
                </a:ext>
              </a:extLst>
            </p:cNvPr>
            <p:cNvSpPr>
              <a:spLocks noChangeArrowheads="1"/>
            </p:cNvSpPr>
            <p:nvPr/>
          </p:nvSpPr>
          <p:spPr bwMode="auto">
            <a:xfrm>
              <a:off x="2064" y="1008"/>
              <a:ext cx="2352" cy="576"/>
            </a:xfrm>
            <a:prstGeom prst="roundRect">
              <a:avLst>
                <a:gd name="adj" fmla="val 16667"/>
              </a:avLst>
            </a:prstGeom>
            <a:solidFill>
              <a:srgbClr val="CCFF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0601" name="Text Box 9">
              <a:extLst>
                <a:ext uri="{FF2B5EF4-FFF2-40B4-BE49-F238E27FC236}">
                  <a16:creationId xmlns:a16="http://schemas.microsoft.com/office/drawing/2014/main" id="{73FA9FB0-3655-4EA0-88E8-A6E3B63C300C}"/>
                </a:ext>
              </a:extLst>
            </p:cNvPr>
            <p:cNvSpPr txBox="1">
              <a:spLocks noChangeArrowheads="1"/>
            </p:cNvSpPr>
            <p:nvPr/>
          </p:nvSpPr>
          <p:spPr bwMode="auto">
            <a:xfrm>
              <a:off x="2208" y="1084"/>
              <a:ext cx="2112"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013" b="1"/>
                <a:t>Do sự phát triển của CNTB (XVII – XVIII)</a:t>
              </a:r>
            </a:p>
          </p:txBody>
        </p:sp>
        <p:sp>
          <p:nvSpPr>
            <p:cNvPr id="110603" name="Text Box 11">
              <a:extLst>
                <a:ext uri="{FF2B5EF4-FFF2-40B4-BE49-F238E27FC236}">
                  <a16:creationId xmlns:a16="http://schemas.microsoft.com/office/drawing/2014/main" id="{F778BA7E-C9D3-4BAC-93F2-850119437D75}"/>
                </a:ext>
              </a:extLst>
            </p:cNvPr>
            <p:cNvSpPr txBox="1">
              <a:spLocks noChangeArrowheads="1"/>
            </p:cNvSpPr>
            <p:nvPr/>
          </p:nvSpPr>
          <p:spPr bwMode="auto">
            <a:xfrm>
              <a:off x="2160" y="1780"/>
              <a:ext cx="2208"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sz="1013" b="1"/>
                <a:t>Đại biểu: F. Quesnay (1694 – 1774), A. Turgot (1727 – 1771)  </a:t>
              </a:r>
            </a:p>
          </p:txBody>
        </p:sp>
        <p:sp>
          <p:nvSpPr>
            <p:cNvPr id="110606" name="Text Box 14">
              <a:extLst>
                <a:ext uri="{FF2B5EF4-FFF2-40B4-BE49-F238E27FC236}">
                  <a16:creationId xmlns:a16="http://schemas.microsoft.com/office/drawing/2014/main" id="{5426EFB9-A6D5-4B78-9340-6D8A1FE5603D}"/>
                </a:ext>
              </a:extLst>
            </p:cNvPr>
            <p:cNvSpPr txBox="1">
              <a:spLocks noChangeArrowheads="1"/>
            </p:cNvSpPr>
            <p:nvPr/>
          </p:nvSpPr>
          <p:spPr bwMode="auto">
            <a:xfrm>
              <a:off x="2160" y="2572"/>
              <a:ext cx="230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013" b="1"/>
                <a:t>Đối tượng nghiên cứu: lĩnh vực sản xuất</a:t>
              </a:r>
            </a:p>
          </p:txBody>
        </p:sp>
        <p:sp>
          <p:nvSpPr>
            <p:cNvPr id="110608" name="Text Box 16">
              <a:extLst>
                <a:ext uri="{FF2B5EF4-FFF2-40B4-BE49-F238E27FC236}">
                  <a16:creationId xmlns:a16="http://schemas.microsoft.com/office/drawing/2014/main" id="{C5E15577-60CB-4DB3-8246-8C2DE460BD40}"/>
                </a:ext>
              </a:extLst>
            </p:cNvPr>
            <p:cNvSpPr txBox="1">
              <a:spLocks noChangeArrowheads="1"/>
            </p:cNvSpPr>
            <p:nvPr/>
          </p:nvSpPr>
          <p:spPr bwMode="auto">
            <a:xfrm>
              <a:off x="2256" y="3340"/>
              <a:ext cx="2160"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013" b="1"/>
                <a:t>Dựa trên nền tảng: Học thuyết trật tự tự nhiên</a:t>
              </a:r>
            </a:p>
          </p:txBody>
        </p:sp>
        <p:sp>
          <p:nvSpPr>
            <p:cNvPr id="37902" name="Line 20">
              <a:extLst>
                <a:ext uri="{FF2B5EF4-FFF2-40B4-BE49-F238E27FC236}">
                  <a16:creationId xmlns:a16="http://schemas.microsoft.com/office/drawing/2014/main" id="{23B01A06-37BE-4586-97AF-9F995D89E949}"/>
                </a:ext>
              </a:extLst>
            </p:cNvPr>
            <p:cNvSpPr>
              <a:spLocks noChangeShapeType="1"/>
            </p:cNvSpPr>
            <p:nvPr/>
          </p:nvSpPr>
          <p:spPr bwMode="auto">
            <a:xfrm flipV="1">
              <a:off x="1392" y="1296"/>
              <a:ext cx="624" cy="756"/>
            </a:xfrm>
            <a:prstGeom prst="line">
              <a:avLst/>
            </a:prstGeom>
            <a:noFill/>
            <a:ln w="571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37903" name="Line 21">
              <a:extLst>
                <a:ext uri="{FF2B5EF4-FFF2-40B4-BE49-F238E27FC236}">
                  <a16:creationId xmlns:a16="http://schemas.microsoft.com/office/drawing/2014/main" id="{7A2DFBFE-800D-412F-A693-96998434C47A}"/>
                </a:ext>
              </a:extLst>
            </p:cNvPr>
            <p:cNvSpPr>
              <a:spLocks noChangeShapeType="1"/>
            </p:cNvSpPr>
            <p:nvPr/>
          </p:nvSpPr>
          <p:spPr bwMode="auto">
            <a:xfrm>
              <a:off x="1392" y="2112"/>
              <a:ext cx="576" cy="1440"/>
            </a:xfrm>
            <a:prstGeom prst="line">
              <a:avLst/>
            </a:prstGeom>
            <a:noFill/>
            <a:ln w="571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37904" name="Line 22">
              <a:extLst>
                <a:ext uri="{FF2B5EF4-FFF2-40B4-BE49-F238E27FC236}">
                  <a16:creationId xmlns:a16="http://schemas.microsoft.com/office/drawing/2014/main" id="{4306DE6D-E83A-457D-864E-8F960442B21F}"/>
                </a:ext>
              </a:extLst>
            </p:cNvPr>
            <p:cNvSpPr>
              <a:spLocks noChangeShapeType="1"/>
            </p:cNvSpPr>
            <p:nvPr/>
          </p:nvSpPr>
          <p:spPr bwMode="auto">
            <a:xfrm>
              <a:off x="1392" y="2064"/>
              <a:ext cx="624" cy="0"/>
            </a:xfrm>
            <a:prstGeom prst="line">
              <a:avLst/>
            </a:prstGeom>
            <a:noFill/>
            <a:ln w="571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37905" name="Line 23">
              <a:extLst>
                <a:ext uri="{FF2B5EF4-FFF2-40B4-BE49-F238E27FC236}">
                  <a16:creationId xmlns:a16="http://schemas.microsoft.com/office/drawing/2014/main" id="{B690B90D-8390-4BD9-8447-2A2820F961DB}"/>
                </a:ext>
              </a:extLst>
            </p:cNvPr>
            <p:cNvSpPr>
              <a:spLocks noChangeShapeType="1"/>
            </p:cNvSpPr>
            <p:nvPr/>
          </p:nvSpPr>
          <p:spPr bwMode="auto">
            <a:xfrm>
              <a:off x="1392" y="2064"/>
              <a:ext cx="624" cy="720"/>
            </a:xfrm>
            <a:prstGeom prst="line">
              <a:avLst/>
            </a:prstGeom>
            <a:noFill/>
            <a:ln w="571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blinds(horizontal)">
                                      <p:cBhvr>
                                        <p:cTn id="7" dur="500"/>
                                        <p:tgtEl>
                                          <p:spTgt spid="1105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0618"/>
                                        </p:tgtEl>
                                        <p:attrNameLst>
                                          <p:attrName>style.visibility</p:attrName>
                                        </p:attrNameLst>
                                      </p:cBhvr>
                                      <p:to>
                                        <p:strVal val="visible"/>
                                      </p:to>
                                    </p:set>
                                    <p:animEffect transition="in" filter="blinds(horizontal)">
                                      <p:cBhvr>
                                        <p:cTn id="12" dur="500"/>
                                        <p:tgtEl>
                                          <p:spTgt spid="110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3" name="Text Box 7">
            <a:extLst>
              <a:ext uri="{FF2B5EF4-FFF2-40B4-BE49-F238E27FC236}">
                <a16:creationId xmlns:a16="http://schemas.microsoft.com/office/drawing/2014/main" id="{723BCEAE-BE10-46E8-92BF-7ADA034CAC9B}"/>
              </a:ext>
            </a:extLst>
          </p:cNvPr>
          <p:cNvSpPr txBox="1">
            <a:spLocks noChangeArrowheads="1"/>
          </p:cNvSpPr>
          <p:nvPr/>
        </p:nvSpPr>
        <p:spPr bwMode="auto">
          <a:xfrm>
            <a:off x="1828800" y="114301"/>
            <a:ext cx="4894660"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575">
                <a:solidFill>
                  <a:schemeClr val="tx1"/>
                </a:solidFill>
                <a:latin typeface="Times New Roman" panose="02020603050405020304" pitchFamily="18" charset="0"/>
              </a:rPr>
              <a:t>Tư tưởng kinh tế cơ bản của Chủ nghĩa trọng nông</a:t>
            </a:r>
          </a:p>
        </p:txBody>
      </p:sp>
      <p:sp>
        <p:nvSpPr>
          <p:cNvPr id="111625" name="Text Box 9">
            <a:extLst>
              <a:ext uri="{FF2B5EF4-FFF2-40B4-BE49-F238E27FC236}">
                <a16:creationId xmlns:a16="http://schemas.microsoft.com/office/drawing/2014/main" id="{E5D386C2-E5D0-491E-8C81-A9549C279617}"/>
              </a:ext>
            </a:extLst>
          </p:cNvPr>
          <p:cNvSpPr txBox="1">
            <a:spLocks noChangeArrowheads="1"/>
          </p:cNvSpPr>
          <p:nvPr/>
        </p:nvSpPr>
        <p:spPr bwMode="auto">
          <a:xfrm>
            <a:off x="2110979" y="2805112"/>
            <a:ext cx="41148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 typeface="Wingdings" panose="05000000000000000000" pitchFamily="2" charset="2"/>
              <a:buChar char="ü"/>
            </a:pPr>
            <a:r>
              <a:rPr lang="en-US" altLang="en-US" sz="1350" b="0">
                <a:solidFill>
                  <a:schemeClr val="tx1"/>
                </a:solidFill>
                <a:latin typeface="Times New Roman" panose="02020603050405020304" pitchFamily="18" charset="0"/>
              </a:rPr>
              <a:t> Tư tưởng tự do kinh tế.</a:t>
            </a:r>
          </a:p>
        </p:txBody>
      </p:sp>
      <p:sp>
        <p:nvSpPr>
          <p:cNvPr id="111626" name="Text Box 10">
            <a:extLst>
              <a:ext uri="{FF2B5EF4-FFF2-40B4-BE49-F238E27FC236}">
                <a16:creationId xmlns:a16="http://schemas.microsoft.com/office/drawing/2014/main" id="{8F2D26BB-989D-4570-A03C-228C45A72D58}"/>
              </a:ext>
            </a:extLst>
          </p:cNvPr>
          <p:cNvSpPr txBox="1">
            <a:spLocks noChangeArrowheads="1"/>
          </p:cNvSpPr>
          <p:nvPr/>
        </p:nvSpPr>
        <p:spPr bwMode="auto">
          <a:xfrm>
            <a:off x="2110979" y="1541860"/>
            <a:ext cx="3664744"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rPr>
              <a:t> Tìm nguồn gốc của của cải trong sản xuất</a:t>
            </a:r>
          </a:p>
        </p:txBody>
      </p:sp>
      <p:sp>
        <p:nvSpPr>
          <p:cNvPr id="111628" name="Text Box 12">
            <a:extLst>
              <a:ext uri="{FF2B5EF4-FFF2-40B4-BE49-F238E27FC236}">
                <a16:creationId xmlns:a16="http://schemas.microsoft.com/office/drawing/2014/main" id="{6041DE8F-FA88-4141-B323-10C4C91FDA23}"/>
              </a:ext>
            </a:extLst>
          </p:cNvPr>
          <p:cNvSpPr txBox="1">
            <a:spLocks noChangeArrowheads="1"/>
          </p:cNvSpPr>
          <p:nvPr/>
        </p:nvSpPr>
        <p:spPr bwMode="auto">
          <a:xfrm>
            <a:off x="2110979" y="1922860"/>
            <a:ext cx="4444603"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 typeface="Wingdings" panose="05000000000000000000" pitchFamily="2" charset="2"/>
              <a:buChar char="ü"/>
            </a:pPr>
            <a:r>
              <a:rPr lang="en-US" altLang="en-US" sz="1350" b="0">
                <a:solidFill>
                  <a:schemeClr val="tx1"/>
                </a:solidFill>
                <a:latin typeface="Times New Roman" panose="02020603050405020304" pitchFamily="18" charset="0"/>
              </a:rPr>
              <a:t> Chỉ có lao động sản xuất nông nghiệp tạo  ra của cải</a:t>
            </a:r>
          </a:p>
        </p:txBody>
      </p:sp>
      <p:sp>
        <p:nvSpPr>
          <p:cNvPr id="111629" name="Text Box 13">
            <a:extLst>
              <a:ext uri="{FF2B5EF4-FFF2-40B4-BE49-F238E27FC236}">
                <a16:creationId xmlns:a16="http://schemas.microsoft.com/office/drawing/2014/main" id="{08DC22BF-2055-4C1B-89C7-10228D987348}"/>
              </a:ext>
            </a:extLst>
          </p:cNvPr>
          <p:cNvSpPr txBox="1">
            <a:spLocks noChangeArrowheads="1"/>
          </p:cNvSpPr>
          <p:nvPr/>
        </p:nvSpPr>
        <p:spPr bwMode="auto">
          <a:xfrm>
            <a:off x="2110979" y="2401491"/>
            <a:ext cx="54864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 typeface="Wingdings" panose="05000000000000000000" pitchFamily="2" charset="2"/>
              <a:buChar char="ü"/>
            </a:pPr>
            <a:r>
              <a:rPr lang="en-US" altLang="en-US" sz="1350" b="0">
                <a:solidFill>
                  <a:schemeClr val="tx1"/>
                </a:solidFill>
                <a:latin typeface="Times New Roman" panose="02020603050405020304" pitchFamily="18" charset="0"/>
              </a:rPr>
              <a:t> Lao động nông nghiệp là lao động có ích và tạo ra sản phẩm ròng.</a:t>
            </a:r>
          </a:p>
        </p:txBody>
      </p:sp>
      <p:sp>
        <p:nvSpPr>
          <p:cNvPr id="111630" name="Text Box 14">
            <a:extLst>
              <a:ext uri="{FF2B5EF4-FFF2-40B4-BE49-F238E27FC236}">
                <a16:creationId xmlns:a16="http://schemas.microsoft.com/office/drawing/2014/main" id="{CD8240C1-E4CA-4C23-92ED-DF66BA4ED35E}"/>
              </a:ext>
            </a:extLst>
          </p:cNvPr>
          <p:cNvSpPr txBox="1">
            <a:spLocks noChangeArrowheads="1"/>
          </p:cNvSpPr>
          <p:nvPr/>
        </p:nvSpPr>
        <p:spPr bwMode="auto">
          <a:xfrm>
            <a:off x="1882378" y="3502819"/>
            <a:ext cx="557688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Tx/>
              <a:buNone/>
            </a:pPr>
            <a:r>
              <a:rPr lang="en-US" altLang="en-US" sz="1350" b="0" i="1">
                <a:solidFill>
                  <a:srgbClr val="FF0000"/>
                </a:solidFill>
                <a:latin typeface="Times New Roman" panose="02020603050405020304" pitchFamily="18" charset="0"/>
              </a:rPr>
              <a:t>F.Quesney:</a:t>
            </a:r>
            <a:r>
              <a:rPr lang="en-US" altLang="en-US" sz="1350" b="0" i="1">
                <a:solidFill>
                  <a:schemeClr val="tx1"/>
                </a:solidFill>
                <a:latin typeface="Times New Roman" panose="02020603050405020304" pitchFamily="18" charset="0"/>
              </a:rPr>
              <a:t> “Chỉ có của cải dân cư ở nông thôn mới đẻ ra của cải quốc gia” – “nông dân nghèo thì xứ sở nghèo”.</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1623"/>
                                        </p:tgtEl>
                                        <p:attrNameLst>
                                          <p:attrName>style.visibility</p:attrName>
                                        </p:attrNameLst>
                                      </p:cBhvr>
                                      <p:to>
                                        <p:strVal val="visible"/>
                                      </p:to>
                                    </p:set>
                                    <p:animEffect transition="in" filter="blinds(horizontal)">
                                      <p:cBhvr>
                                        <p:cTn id="7" dur="500"/>
                                        <p:tgtEl>
                                          <p:spTgt spid="1116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1626"/>
                                        </p:tgtEl>
                                        <p:attrNameLst>
                                          <p:attrName>style.visibility</p:attrName>
                                        </p:attrNameLst>
                                      </p:cBhvr>
                                      <p:to>
                                        <p:strVal val="visible"/>
                                      </p:to>
                                    </p:set>
                                    <p:animEffect transition="in" filter="blinds(horizontal)">
                                      <p:cBhvr>
                                        <p:cTn id="12" dur="500"/>
                                        <p:tgtEl>
                                          <p:spTgt spid="1116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1628"/>
                                        </p:tgtEl>
                                        <p:attrNameLst>
                                          <p:attrName>style.visibility</p:attrName>
                                        </p:attrNameLst>
                                      </p:cBhvr>
                                      <p:to>
                                        <p:strVal val="visible"/>
                                      </p:to>
                                    </p:set>
                                    <p:animEffect transition="in" filter="blinds(horizontal)">
                                      <p:cBhvr>
                                        <p:cTn id="17" dur="500"/>
                                        <p:tgtEl>
                                          <p:spTgt spid="1116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1629"/>
                                        </p:tgtEl>
                                        <p:attrNameLst>
                                          <p:attrName>style.visibility</p:attrName>
                                        </p:attrNameLst>
                                      </p:cBhvr>
                                      <p:to>
                                        <p:strVal val="visible"/>
                                      </p:to>
                                    </p:set>
                                    <p:animEffect transition="in" filter="blinds(horizontal)">
                                      <p:cBhvr>
                                        <p:cTn id="22" dur="500"/>
                                        <p:tgtEl>
                                          <p:spTgt spid="1116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1625"/>
                                        </p:tgtEl>
                                        <p:attrNameLst>
                                          <p:attrName>style.visibility</p:attrName>
                                        </p:attrNameLst>
                                      </p:cBhvr>
                                      <p:to>
                                        <p:strVal val="visible"/>
                                      </p:to>
                                    </p:set>
                                    <p:animEffect transition="in" filter="blinds(horizontal)">
                                      <p:cBhvr>
                                        <p:cTn id="27" dur="500"/>
                                        <p:tgtEl>
                                          <p:spTgt spid="1116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1630"/>
                                        </p:tgtEl>
                                        <p:attrNameLst>
                                          <p:attrName>style.visibility</p:attrName>
                                        </p:attrNameLst>
                                      </p:cBhvr>
                                      <p:to>
                                        <p:strVal val="visible"/>
                                      </p:to>
                                    </p:set>
                                    <p:animEffect transition="in" filter="blinds(horizontal)">
                                      <p:cBhvr>
                                        <p:cTn id="32" dur="500"/>
                                        <p:tgtEl>
                                          <p:spTgt spid="111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3" grpId="0"/>
      <p:bldP spid="111625" grpId="0"/>
      <p:bldP spid="111626" grpId="0"/>
      <p:bldP spid="111628" grpId="0"/>
      <p:bldP spid="111629" grpId="0"/>
      <p:bldP spid="1116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A7897275-0A59-4F0F-A981-B0169EC792D3}"/>
              </a:ext>
            </a:extLst>
          </p:cNvPr>
          <p:cNvSpPr txBox="1">
            <a:spLocks noChangeArrowheads="1"/>
          </p:cNvSpPr>
          <p:nvPr/>
        </p:nvSpPr>
        <p:spPr bwMode="auto">
          <a:xfrm>
            <a:off x="2494360" y="171451"/>
            <a:ext cx="3567113"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575">
                <a:solidFill>
                  <a:schemeClr val="tx1"/>
                </a:solidFill>
                <a:latin typeface="Times New Roman" panose="02020603050405020304" pitchFamily="18" charset="0"/>
              </a:rPr>
              <a:t>Kinh tế chính trị tư sản cổ điển Anh</a:t>
            </a:r>
          </a:p>
        </p:txBody>
      </p:sp>
      <p:sp>
        <p:nvSpPr>
          <p:cNvPr id="3" name="TextBox 2">
            <a:extLst>
              <a:ext uri="{FF2B5EF4-FFF2-40B4-BE49-F238E27FC236}">
                <a16:creationId xmlns:a16="http://schemas.microsoft.com/office/drawing/2014/main" id="{78D5B718-645C-4E82-9555-8CA2897778F3}"/>
              </a:ext>
            </a:extLst>
          </p:cNvPr>
          <p:cNvSpPr txBox="1"/>
          <p:nvPr/>
        </p:nvSpPr>
        <p:spPr>
          <a:xfrm>
            <a:off x="1657350" y="1443037"/>
            <a:ext cx="2620566" cy="57708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just">
              <a:defRPr/>
            </a:pPr>
            <a:r>
              <a:rPr lang="en-US" sz="1050">
                <a:latin typeface="Times New Roman" pitchFamily="18" charset="0"/>
                <a:cs typeface="Times New Roman" pitchFamily="18" charset="0"/>
              </a:rPr>
              <a:t>Cuối TKXVII: ở Anh sau khi tích lũy được khối lượng tiền tệ lớn, giai cấp TS tập trung vào sản xuất</a:t>
            </a:r>
          </a:p>
        </p:txBody>
      </p:sp>
      <p:sp>
        <p:nvSpPr>
          <p:cNvPr id="4" name="TextBox 3">
            <a:extLst>
              <a:ext uri="{FF2B5EF4-FFF2-40B4-BE49-F238E27FC236}">
                <a16:creationId xmlns:a16="http://schemas.microsoft.com/office/drawing/2014/main" id="{357AF4A3-4E25-4827-982C-D8BDCCD017B1}"/>
              </a:ext>
            </a:extLst>
          </p:cNvPr>
          <p:cNvSpPr txBox="1"/>
          <p:nvPr/>
        </p:nvSpPr>
        <p:spPr>
          <a:xfrm>
            <a:off x="2657475" y="2231231"/>
            <a:ext cx="2934891" cy="41549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just">
              <a:defRPr/>
            </a:pPr>
            <a:r>
              <a:rPr lang="en-US" sz="1050">
                <a:latin typeface="Times New Roman" pitchFamily="18" charset="0"/>
                <a:cs typeface="Times New Roman" pitchFamily="18" charset="0"/>
              </a:rPr>
              <a:t>Các công trường thủ công TBCN ra đời ngày càng nhiều</a:t>
            </a:r>
          </a:p>
        </p:txBody>
      </p:sp>
      <p:sp>
        <p:nvSpPr>
          <p:cNvPr id="5" name="TextBox 4">
            <a:extLst>
              <a:ext uri="{FF2B5EF4-FFF2-40B4-BE49-F238E27FC236}">
                <a16:creationId xmlns:a16="http://schemas.microsoft.com/office/drawing/2014/main" id="{421EFE55-A59B-4390-AD20-2FCCD280004A}"/>
              </a:ext>
            </a:extLst>
          </p:cNvPr>
          <p:cNvSpPr txBox="1"/>
          <p:nvPr/>
        </p:nvSpPr>
        <p:spPr>
          <a:xfrm>
            <a:off x="3392091" y="2903935"/>
            <a:ext cx="2780109" cy="41549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just">
              <a:defRPr/>
            </a:pPr>
            <a:r>
              <a:rPr lang="en-US" sz="1050">
                <a:latin typeface="Times New Roman" pitchFamily="18" charset="0"/>
                <a:cs typeface="Times New Roman" pitchFamily="18" charset="0"/>
              </a:rPr>
              <a:t>Sự giải thích nguồn gốc của cải của CN trọng thương không còn phù hợp</a:t>
            </a:r>
          </a:p>
        </p:txBody>
      </p:sp>
      <p:sp>
        <p:nvSpPr>
          <p:cNvPr id="6" name="TextBox 5">
            <a:extLst>
              <a:ext uri="{FF2B5EF4-FFF2-40B4-BE49-F238E27FC236}">
                <a16:creationId xmlns:a16="http://schemas.microsoft.com/office/drawing/2014/main" id="{51661CBC-7059-426B-A6EF-E577ED22F508}"/>
              </a:ext>
            </a:extLst>
          </p:cNvPr>
          <p:cNvSpPr txBox="1"/>
          <p:nvPr/>
        </p:nvSpPr>
        <p:spPr>
          <a:xfrm>
            <a:off x="4625579" y="3557587"/>
            <a:ext cx="2621756" cy="41549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just">
              <a:defRPr/>
            </a:pPr>
            <a:r>
              <a:rPr lang="en-US" sz="1050">
                <a:latin typeface="Times New Roman" pitchFamily="18" charset="0"/>
                <a:cs typeface="Times New Roman" pitchFamily="18" charset="0"/>
              </a:rPr>
              <a:t>Lao động làm thuê là nguồn gốc làm giàu vô tận, muốn làm giàu phải bóc lột lao động</a:t>
            </a:r>
          </a:p>
        </p:txBody>
      </p:sp>
      <p:sp>
        <p:nvSpPr>
          <p:cNvPr id="10" name="Bent-Up Arrow 9">
            <a:extLst>
              <a:ext uri="{FF2B5EF4-FFF2-40B4-BE49-F238E27FC236}">
                <a16:creationId xmlns:a16="http://schemas.microsoft.com/office/drawing/2014/main" id="{663865A8-7147-4F4D-841C-5AFFF5F78227}"/>
              </a:ext>
            </a:extLst>
          </p:cNvPr>
          <p:cNvSpPr/>
          <p:nvPr/>
        </p:nvSpPr>
        <p:spPr>
          <a:xfrm rot="5400000">
            <a:off x="2130624" y="2116336"/>
            <a:ext cx="400050" cy="40362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1" name="Bent-Up Arrow 10">
            <a:extLst>
              <a:ext uri="{FF2B5EF4-FFF2-40B4-BE49-F238E27FC236}">
                <a16:creationId xmlns:a16="http://schemas.microsoft.com/office/drawing/2014/main" id="{ACC7C318-F6CD-411B-A7D8-DB254276C2FB}"/>
              </a:ext>
            </a:extLst>
          </p:cNvPr>
          <p:cNvSpPr/>
          <p:nvPr/>
        </p:nvSpPr>
        <p:spPr>
          <a:xfrm rot="5400000">
            <a:off x="2861668" y="2798564"/>
            <a:ext cx="400050" cy="40362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2" name="Bent-Up Arrow 11">
            <a:extLst>
              <a:ext uri="{FF2B5EF4-FFF2-40B4-BE49-F238E27FC236}">
                <a16:creationId xmlns:a16="http://schemas.microsoft.com/office/drawing/2014/main" id="{B2892875-1206-4AD4-A804-4FEC070DD272}"/>
              </a:ext>
            </a:extLst>
          </p:cNvPr>
          <p:cNvSpPr/>
          <p:nvPr/>
        </p:nvSpPr>
        <p:spPr>
          <a:xfrm rot="5400000">
            <a:off x="4077891" y="3489722"/>
            <a:ext cx="400050" cy="40481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597737DF-21E0-4CC0-B8F7-EBBC4562B8A7}"/>
              </a:ext>
            </a:extLst>
          </p:cNvPr>
          <p:cNvSpPr txBox="1">
            <a:spLocks noChangeArrowheads="1"/>
          </p:cNvSpPr>
          <p:nvPr/>
        </p:nvSpPr>
        <p:spPr bwMode="auto">
          <a:xfrm>
            <a:off x="2628901" y="211932"/>
            <a:ext cx="3565922"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575">
                <a:solidFill>
                  <a:schemeClr val="tx1"/>
                </a:solidFill>
                <a:latin typeface="Times New Roman" panose="02020603050405020304" pitchFamily="18" charset="0"/>
              </a:rPr>
              <a:t>Kinh tế chính trị tư sản cổ điển Anh</a:t>
            </a:r>
          </a:p>
        </p:txBody>
      </p:sp>
      <p:sp>
        <p:nvSpPr>
          <p:cNvPr id="40963" name="TextBox 2">
            <a:extLst>
              <a:ext uri="{FF2B5EF4-FFF2-40B4-BE49-F238E27FC236}">
                <a16:creationId xmlns:a16="http://schemas.microsoft.com/office/drawing/2014/main" id="{67E8F506-AC15-4466-80AE-3B625DB2FAEF}"/>
              </a:ext>
            </a:extLst>
          </p:cNvPr>
          <p:cNvSpPr txBox="1">
            <a:spLocks noChangeArrowheads="1"/>
          </p:cNvSpPr>
          <p:nvPr/>
        </p:nvSpPr>
        <p:spPr bwMode="auto">
          <a:xfrm>
            <a:off x="1516857" y="2345532"/>
            <a:ext cx="1426369" cy="923330"/>
          </a:xfrm>
          <a:prstGeom prst="rect">
            <a:avLst/>
          </a:prstGeom>
          <a:noFill/>
          <a:ln w="9525">
            <a:solidFill>
              <a:schemeClr val="accent1">
                <a:alpha val="74901"/>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0"/>
              </a:spcBef>
              <a:buClrTx/>
              <a:buFontTx/>
              <a:buNone/>
            </a:pPr>
            <a:r>
              <a:rPr lang="en-US" altLang="en-US" sz="1800">
                <a:solidFill>
                  <a:schemeClr val="tx1"/>
                </a:solidFill>
                <a:latin typeface="Arial" panose="020B0604020202020204" pitchFamily="34" charset="0"/>
              </a:rPr>
              <a:t>Nguyên nhân ra đời</a:t>
            </a:r>
          </a:p>
        </p:txBody>
      </p:sp>
      <p:sp>
        <p:nvSpPr>
          <p:cNvPr id="4" name="TextBox 3">
            <a:extLst>
              <a:ext uri="{FF2B5EF4-FFF2-40B4-BE49-F238E27FC236}">
                <a16:creationId xmlns:a16="http://schemas.microsoft.com/office/drawing/2014/main" id="{D7C6DFEF-C96D-46FE-9DC4-5737637FD4DB}"/>
              </a:ext>
            </a:extLst>
          </p:cNvPr>
          <p:cNvSpPr txBox="1"/>
          <p:nvPr/>
        </p:nvSpPr>
        <p:spPr>
          <a:xfrm>
            <a:off x="3515916" y="1565673"/>
            <a:ext cx="3815953" cy="663836"/>
          </a:xfrm>
          <a:prstGeom prst="rect">
            <a:avLst/>
          </a:prstGeom>
          <a:noFill/>
          <a:ln>
            <a:solidFill>
              <a:schemeClr val="accent1"/>
            </a:solidFill>
          </a:ln>
        </p:spPr>
        <p:txBody>
          <a:bodyPr>
            <a:spAutoFit/>
          </a:bodyPr>
          <a:lstStyle/>
          <a:p>
            <a:pPr algn="just">
              <a:defRPr/>
            </a:pPr>
            <a:r>
              <a:rPr lang="en-US" sz="1238">
                <a:latin typeface="Times New Roman" pitchFamily="18" charset="0"/>
                <a:cs typeface="Times New Roman" pitchFamily="18" charset="0"/>
              </a:rPr>
              <a:t>Cuối thế kỷ XVII, đầu thế kỷ XVIII sau khi tích lũy được khối lượng tiền tệ lớn, GCTS tập trung vào sản xuất.</a:t>
            </a:r>
          </a:p>
        </p:txBody>
      </p:sp>
      <p:sp>
        <p:nvSpPr>
          <p:cNvPr id="5" name="TextBox 4">
            <a:extLst>
              <a:ext uri="{FF2B5EF4-FFF2-40B4-BE49-F238E27FC236}">
                <a16:creationId xmlns:a16="http://schemas.microsoft.com/office/drawing/2014/main" id="{3617B62A-9196-458A-8AD1-F352BFCBED49}"/>
              </a:ext>
            </a:extLst>
          </p:cNvPr>
          <p:cNvSpPr txBox="1"/>
          <p:nvPr/>
        </p:nvSpPr>
        <p:spPr>
          <a:xfrm>
            <a:off x="3549254" y="2143125"/>
            <a:ext cx="3715940" cy="473335"/>
          </a:xfrm>
          <a:prstGeom prst="rect">
            <a:avLst/>
          </a:prstGeom>
          <a:noFill/>
          <a:ln>
            <a:solidFill>
              <a:schemeClr val="accent1"/>
            </a:solidFill>
          </a:ln>
        </p:spPr>
        <p:txBody>
          <a:bodyPr>
            <a:spAutoFit/>
          </a:bodyPr>
          <a:lstStyle/>
          <a:p>
            <a:pPr>
              <a:defRPr/>
            </a:pPr>
            <a:r>
              <a:rPr lang="en-US" sz="1238">
                <a:latin typeface="Times New Roman" pitchFamily="18" charset="0"/>
                <a:cs typeface="Times New Roman" pitchFamily="18" charset="0"/>
              </a:rPr>
              <a:t>Các công trường thủ công TBCN ra đời ngày càng nhiều</a:t>
            </a:r>
          </a:p>
        </p:txBody>
      </p:sp>
      <p:sp>
        <p:nvSpPr>
          <p:cNvPr id="6" name="TextBox 5">
            <a:extLst>
              <a:ext uri="{FF2B5EF4-FFF2-40B4-BE49-F238E27FC236}">
                <a16:creationId xmlns:a16="http://schemas.microsoft.com/office/drawing/2014/main" id="{11A59FE6-9249-43E9-A705-6B680D101A62}"/>
              </a:ext>
            </a:extLst>
          </p:cNvPr>
          <p:cNvSpPr txBox="1"/>
          <p:nvPr/>
        </p:nvSpPr>
        <p:spPr>
          <a:xfrm>
            <a:off x="3614738" y="2631281"/>
            <a:ext cx="3717131" cy="473335"/>
          </a:xfrm>
          <a:prstGeom prst="rect">
            <a:avLst/>
          </a:prstGeom>
          <a:noFill/>
          <a:ln>
            <a:solidFill>
              <a:schemeClr val="accent1"/>
            </a:solidFill>
          </a:ln>
        </p:spPr>
        <p:txBody>
          <a:bodyPr>
            <a:spAutoFit/>
          </a:bodyPr>
          <a:lstStyle/>
          <a:p>
            <a:pPr>
              <a:defRPr/>
            </a:pPr>
            <a:r>
              <a:rPr lang="en-US" sz="1238">
                <a:latin typeface="Times New Roman" pitchFamily="18" charset="0"/>
                <a:cs typeface="Times New Roman" pitchFamily="18" charset="0"/>
              </a:rPr>
              <a:t>Sự giải thích của chủ nghĩa Trọng Thương không còn thuyết phục nữa</a:t>
            </a:r>
          </a:p>
        </p:txBody>
      </p:sp>
      <p:sp>
        <p:nvSpPr>
          <p:cNvPr id="7" name="TextBox 6">
            <a:extLst>
              <a:ext uri="{FF2B5EF4-FFF2-40B4-BE49-F238E27FC236}">
                <a16:creationId xmlns:a16="http://schemas.microsoft.com/office/drawing/2014/main" id="{E57E83DB-74BE-4A9F-A190-AE031C76B351}"/>
              </a:ext>
            </a:extLst>
          </p:cNvPr>
          <p:cNvSpPr txBox="1"/>
          <p:nvPr/>
        </p:nvSpPr>
        <p:spPr>
          <a:xfrm>
            <a:off x="3614738" y="3243262"/>
            <a:ext cx="3717131" cy="473335"/>
          </a:xfrm>
          <a:prstGeom prst="rect">
            <a:avLst/>
          </a:prstGeom>
          <a:noFill/>
          <a:ln>
            <a:solidFill>
              <a:schemeClr val="accent1"/>
            </a:solidFill>
          </a:ln>
        </p:spPr>
        <p:txBody>
          <a:bodyPr>
            <a:spAutoFit/>
          </a:bodyPr>
          <a:lstStyle/>
          <a:p>
            <a:pPr>
              <a:defRPr/>
            </a:pPr>
            <a:r>
              <a:rPr lang="en-US" sz="1238">
                <a:latin typeface="Times New Roman" pitchFamily="18" charset="0"/>
                <a:cs typeface="Times New Roman" pitchFamily="18" charset="0"/>
              </a:rPr>
              <a:t>Sự giải thích của chủ nghĩa Trọng thương không còn thuyết phục nữa</a:t>
            </a:r>
          </a:p>
        </p:txBody>
      </p:sp>
      <p:sp>
        <p:nvSpPr>
          <p:cNvPr id="8" name="TextBox 7">
            <a:extLst>
              <a:ext uri="{FF2B5EF4-FFF2-40B4-BE49-F238E27FC236}">
                <a16:creationId xmlns:a16="http://schemas.microsoft.com/office/drawing/2014/main" id="{7D1C37C1-D6DF-479B-94B4-224DF01BE9EA}"/>
              </a:ext>
            </a:extLst>
          </p:cNvPr>
          <p:cNvSpPr txBox="1"/>
          <p:nvPr/>
        </p:nvSpPr>
        <p:spPr>
          <a:xfrm>
            <a:off x="3614738" y="3876676"/>
            <a:ext cx="3932635" cy="473335"/>
          </a:xfrm>
          <a:prstGeom prst="rect">
            <a:avLst/>
          </a:prstGeom>
          <a:noFill/>
          <a:ln>
            <a:solidFill>
              <a:schemeClr val="accent1"/>
            </a:solidFill>
          </a:ln>
        </p:spPr>
        <p:txBody>
          <a:bodyPr>
            <a:spAutoFit/>
          </a:bodyPr>
          <a:lstStyle/>
          <a:p>
            <a:pPr>
              <a:defRPr/>
            </a:pPr>
            <a:r>
              <a:rPr lang="en-US" sz="1238">
                <a:latin typeface="Times New Roman" pitchFamily="18" charset="0"/>
                <a:cs typeface="Times New Roman" pitchFamily="18" charset="0"/>
              </a:rPr>
              <a:t>Lao động làm thuê là nguồn gốc làm giàu vô tận, muốn làm giàu phải bóc lột lao động.</a:t>
            </a:r>
          </a:p>
        </p:txBody>
      </p:sp>
      <p:sp>
        <p:nvSpPr>
          <p:cNvPr id="9" name="Left Brace 8">
            <a:extLst>
              <a:ext uri="{FF2B5EF4-FFF2-40B4-BE49-F238E27FC236}">
                <a16:creationId xmlns:a16="http://schemas.microsoft.com/office/drawing/2014/main" id="{6AF23FED-6124-4CE8-96D9-B88E1CE045EC}"/>
              </a:ext>
            </a:extLst>
          </p:cNvPr>
          <p:cNvSpPr/>
          <p:nvPr/>
        </p:nvSpPr>
        <p:spPr>
          <a:xfrm>
            <a:off x="3080147" y="1581150"/>
            <a:ext cx="290513" cy="27289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050"/>
          </a:p>
        </p:txBody>
      </p:sp>
      <p:sp>
        <p:nvSpPr>
          <p:cNvPr id="10" name="Down Arrow 9">
            <a:extLst>
              <a:ext uri="{FF2B5EF4-FFF2-40B4-BE49-F238E27FC236}">
                <a16:creationId xmlns:a16="http://schemas.microsoft.com/office/drawing/2014/main" id="{83E53BB4-8A76-4B5E-8C64-1A03B96D475D}"/>
              </a:ext>
            </a:extLst>
          </p:cNvPr>
          <p:cNvSpPr/>
          <p:nvPr/>
        </p:nvSpPr>
        <p:spPr>
          <a:xfrm>
            <a:off x="4950619" y="1997869"/>
            <a:ext cx="232172" cy="145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1" name="Down Arrow 10">
            <a:extLst>
              <a:ext uri="{FF2B5EF4-FFF2-40B4-BE49-F238E27FC236}">
                <a16:creationId xmlns:a16="http://schemas.microsoft.com/office/drawing/2014/main" id="{D3949CCD-3443-4BCB-998B-814B238B4A14}"/>
              </a:ext>
            </a:extLst>
          </p:cNvPr>
          <p:cNvSpPr/>
          <p:nvPr/>
        </p:nvSpPr>
        <p:spPr>
          <a:xfrm>
            <a:off x="4950619" y="2464594"/>
            <a:ext cx="232172" cy="145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2" name="Down Arrow 11">
            <a:extLst>
              <a:ext uri="{FF2B5EF4-FFF2-40B4-BE49-F238E27FC236}">
                <a16:creationId xmlns:a16="http://schemas.microsoft.com/office/drawing/2014/main" id="{25E321B7-C293-44EA-89AF-C30A78DFC9EC}"/>
              </a:ext>
            </a:extLst>
          </p:cNvPr>
          <p:cNvSpPr/>
          <p:nvPr/>
        </p:nvSpPr>
        <p:spPr>
          <a:xfrm>
            <a:off x="4969669" y="3094435"/>
            <a:ext cx="233363" cy="144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3" name="Down Arrow 12">
            <a:extLst>
              <a:ext uri="{FF2B5EF4-FFF2-40B4-BE49-F238E27FC236}">
                <a16:creationId xmlns:a16="http://schemas.microsoft.com/office/drawing/2014/main" id="{D1191224-1DD7-44DF-875E-0F04176F8025}"/>
              </a:ext>
            </a:extLst>
          </p:cNvPr>
          <p:cNvSpPr/>
          <p:nvPr/>
        </p:nvSpPr>
        <p:spPr>
          <a:xfrm>
            <a:off x="5028010" y="3702844"/>
            <a:ext cx="232172" cy="144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1">
            <a:extLst>
              <a:ext uri="{FF2B5EF4-FFF2-40B4-BE49-F238E27FC236}">
                <a16:creationId xmlns:a16="http://schemas.microsoft.com/office/drawing/2014/main" id="{18C91C50-87B0-450A-9DF5-D513EB61A93C}"/>
              </a:ext>
            </a:extLst>
          </p:cNvPr>
          <p:cNvSpPr txBox="1">
            <a:spLocks noChangeArrowheads="1"/>
          </p:cNvSpPr>
          <p:nvPr/>
        </p:nvSpPr>
        <p:spPr bwMode="auto">
          <a:xfrm>
            <a:off x="297712" y="390305"/>
            <a:ext cx="61881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0"/>
              </a:spcBef>
              <a:buClrTx/>
              <a:buFontTx/>
              <a:buNone/>
            </a:pPr>
            <a:r>
              <a:rPr lang="en-US" altLang="en-US" sz="1800">
                <a:solidFill>
                  <a:schemeClr val="tx1"/>
                </a:solidFill>
                <a:latin typeface="Arial" panose="020B0604020202020204" pitchFamily="34" charset="0"/>
              </a:rPr>
              <a:t>Một số đặc điểm cơ bản của Kinh tế chính trị tư sản cổ điển Anh</a:t>
            </a:r>
          </a:p>
        </p:txBody>
      </p:sp>
      <p:sp>
        <p:nvSpPr>
          <p:cNvPr id="41987" name="TextBox 2">
            <a:extLst>
              <a:ext uri="{FF2B5EF4-FFF2-40B4-BE49-F238E27FC236}">
                <a16:creationId xmlns:a16="http://schemas.microsoft.com/office/drawing/2014/main" id="{42639A5E-FFF5-4111-801B-0DAA856017EA}"/>
              </a:ext>
            </a:extLst>
          </p:cNvPr>
          <p:cNvSpPr txBox="1">
            <a:spLocks noChangeArrowheads="1"/>
          </p:cNvSpPr>
          <p:nvPr/>
        </p:nvSpPr>
        <p:spPr bwMode="auto">
          <a:xfrm>
            <a:off x="458680" y="2081378"/>
            <a:ext cx="7359794" cy="113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14313" indent="-214313">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lnSpc>
                <a:spcPct val="150000"/>
              </a:lnSpc>
              <a:spcBef>
                <a:spcPct val="0"/>
              </a:spcBef>
              <a:buClrTx/>
              <a:buFontTx/>
              <a:buChar char="-"/>
            </a:pPr>
            <a:r>
              <a:rPr lang="en-US" altLang="en-US" sz="1575" b="0" dirty="0" err="1">
                <a:solidFill>
                  <a:schemeClr val="tx1"/>
                </a:solidFill>
                <a:latin typeface="Times New Roman" panose="02020603050405020304" pitchFamily="18" charset="0"/>
                <a:cs typeface="Times New Roman" panose="02020603050405020304" pitchFamily="18" charset="0"/>
              </a:rPr>
              <a:t>Chuyển</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đối</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tượng</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sản</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xuất</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từ</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lĩnh</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vực</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lưu</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thông</a:t>
            </a:r>
            <a:r>
              <a:rPr lang="en-US" altLang="en-US" sz="1575" b="0" dirty="0">
                <a:solidFill>
                  <a:schemeClr val="tx1"/>
                </a:solidFill>
                <a:latin typeface="Times New Roman" panose="02020603050405020304" pitchFamily="18" charset="0"/>
                <a:cs typeface="Times New Roman" panose="02020603050405020304" pitchFamily="18" charset="0"/>
              </a:rPr>
              <a:t> sang </a:t>
            </a:r>
            <a:r>
              <a:rPr lang="en-US" altLang="en-US" sz="1575" b="0" dirty="0" err="1">
                <a:solidFill>
                  <a:schemeClr val="tx1"/>
                </a:solidFill>
                <a:latin typeface="Times New Roman" panose="02020603050405020304" pitchFamily="18" charset="0"/>
                <a:cs typeface="Times New Roman" panose="02020603050405020304" pitchFamily="18" charset="0"/>
              </a:rPr>
              <a:t>lĩnh</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vực</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sản</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xuất</a:t>
            </a:r>
            <a:endParaRPr lang="en-US" altLang="en-US" sz="1575" b="0" dirty="0">
              <a:solidFill>
                <a:schemeClr val="tx1"/>
              </a:solidFill>
              <a:latin typeface="Times New Roman" panose="02020603050405020304" pitchFamily="18" charset="0"/>
              <a:cs typeface="Times New Roman" panose="02020603050405020304" pitchFamily="18" charset="0"/>
            </a:endParaRPr>
          </a:p>
          <a:p>
            <a:pPr algn="just">
              <a:lnSpc>
                <a:spcPct val="150000"/>
              </a:lnSpc>
              <a:spcBef>
                <a:spcPct val="0"/>
              </a:spcBef>
              <a:buClrTx/>
              <a:buFontTx/>
              <a:buChar char="-"/>
            </a:pP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Xây</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dựng</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một</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hệ</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thống</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các</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phạm</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trù</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và</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quy</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luật</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của</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nền</a:t>
            </a:r>
            <a:r>
              <a:rPr lang="en-US" altLang="en-US" sz="1575" b="0" dirty="0">
                <a:solidFill>
                  <a:schemeClr val="tx1"/>
                </a:solidFill>
                <a:latin typeface="Times New Roman" panose="02020603050405020304" pitchFamily="18" charset="0"/>
                <a:cs typeface="Times New Roman" panose="02020603050405020304" pitchFamily="18" charset="0"/>
              </a:rPr>
              <a:t> KTTT</a:t>
            </a:r>
          </a:p>
          <a:p>
            <a:pPr algn="just">
              <a:lnSpc>
                <a:spcPct val="150000"/>
              </a:lnSpc>
              <a:spcBef>
                <a:spcPct val="0"/>
              </a:spcBef>
              <a:buClrTx/>
              <a:buFontTx/>
              <a:buChar char="-"/>
            </a:pPr>
            <a:r>
              <a:rPr lang="en-US" altLang="en-US" sz="1575" b="0" dirty="0" err="1">
                <a:solidFill>
                  <a:schemeClr val="tx1"/>
                </a:solidFill>
                <a:latin typeface="Times New Roman" panose="02020603050405020304" pitchFamily="18" charset="0"/>
                <a:cs typeface="Times New Roman" panose="02020603050405020304" pitchFamily="18" charset="0"/>
              </a:rPr>
              <a:t>Ủng</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hộ</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tư</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tưởng</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tự</a:t>
            </a:r>
            <a:r>
              <a:rPr lang="en-US" altLang="en-US" sz="1575" b="0" dirty="0">
                <a:solidFill>
                  <a:schemeClr val="tx1"/>
                </a:solidFill>
                <a:latin typeface="Times New Roman" panose="02020603050405020304" pitchFamily="18" charset="0"/>
                <a:cs typeface="Times New Roman" panose="02020603050405020304" pitchFamily="18" charset="0"/>
              </a:rPr>
              <a:t> do </a:t>
            </a:r>
            <a:r>
              <a:rPr lang="en-US" altLang="en-US" sz="1575" b="0" dirty="0" err="1">
                <a:solidFill>
                  <a:schemeClr val="tx1"/>
                </a:solidFill>
                <a:latin typeface="Times New Roman" panose="02020603050405020304" pitchFamily="18" charset="0"/>
                <a:cs typeface="Times New Roman" panose="02020603050405020304" pitchFamily="18" charset="0"/>
              </a:rPr>
              <a:t>kinh</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tế</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chống</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lại</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sự</a:t>
            </a:r>
            <a:r>
              <a:rPr lang="en-US" altLang="en-US" sz="1575" b="0" dirty="0">
                <a:solidFill>
                  <a:schemeClr val="tx1"/>
                </a:solidFill>
                <a:latin typeface="Times New Roman" panose="02020603050405020304" pitchFamily="18" charset="0"/>
                <a:cs typeface="Times New Roman" panose="02020603050405020304" pitchFamily="18" charset="0"/>
              </a:rPr>
              <a:t> can </a:t>
            </a:r>
            <a:r>
              <a:rPr lang="en-US" altLang="en-US" sz="1575" b="0" dirty="0" err="1">
                <a:solidFill>
                  <a:schemeClr val="tx1"/>
                </a:solidFill>
                <a:latin typeface="Times New Roman" panose="02020603050405020304" pitchFamily="18" charset="0"/>
                <a:cs typeface="Times New Roman" panose="02020603050405020304" pitchFamily="18" charset="0"/>
              </a:rPr>
              <a:t>thiệp</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của</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Nhà</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nước</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vào</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kinh</a:t>
            </a:r>
            <a:r>
              <a:rPr lang="en-US" altLang="en-US" sz="1575" b="0" dirty="0">
                <a:solidFill>
                  <a:schemeClr val="tx1"/>
                </a:solidFill>
                <a:latin typeface="Times New Roman" panose="02020603050405020304" pitchFamily="18" charset="0"/>
                <a:cs typeface="Times New Roman" panose="02020603050405020304" pitchFamily="18" charset="0"/>
              </a:rPr>
              <a:t> </a:t>
            </a:r>
            <a:r>
              <a:rPr lang="en-US" altLang="en-US" sz="1575" b="0" dirty="0" err="1">
                <a:solidFill>
                  <a:schemeClr val="tx1"/>
                </a:solidFill>
                <a:latin typeface="Times New Roman" panose="02020603050405020304" pitchFamily="18" charset="0"/>
                <a:cs typeface="Times New Roman" panose="02020603050405020304" pitchFamily="18" charset="0"/>
              </a:rPr>
              <a:t>tế</a:t>
            </a:r>
            <a:endParaRPr lang="en-US" altLang="en-US" sz="1575"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8" name="Text Box 8">
            <a:extLst>
              <a:ext uri="{FF2B5EF4-FFF2-40B4-BE49-F238E27FC236}">
                <a16:creationId xmlns:a16="http://schemas.microsoft.com/office/drawing/2014/main" id="{46DA486A-5F17-4777-89FF-0B1325FA6D5B}"/>
              </a:ext>
            </a:extLst>
          </p:cNvPr>
          <p:cNvSpPr txBox="1">
            <a:spLocks noChangeArrowheads="1"/>
          </p:cNvSpPr>
          <p:nvPr/>
        </p:nvSpPr>
        <p:spPr bwMode="auto">
          <a:xfrm>
            <a:off x="1125141" y="587663"/>
            <a:ext cx="50863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500" u="sng" dirty="0" err="1">
                <a:solidFill>
                  <a:schemeClr val="tx1"/>
                </a:solidFill>
                <a:latin typeface="Arial" panose="020B0604020202020204" pitchFamily="34" charset="0"/>
              </a:rPr>
              <a:t>Sự</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phát</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triển</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của</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kinh</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tế</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chính</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trị</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tư</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sản</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cổ</a:t>
            </a:r>
            <a:r>
              <a:rPr lang="en-US" altLang="en-US" sz="1500" u="sng" dirty="0">
                <a:solidFill>
                  <a:schemeClr val="tx1"/>
                </a:solidFill>
                <a:latin typeface="Arial" panose="020B0604020202020204" pitchFamily="34" charset="0"/>
              </a:rPr>
              <a:t> </a:t>
            </a:r>
            <a:r>
              <a:rPr lang="en-US" altLang="en-US" sz="1500" u="sng" dirty="0" err="1">
                <a:solidFill>
                  <a:schemeClr val="tx1"/>
                </a:solidFill>
                <a:latin typeface="Arial" panose="020B0604020202020204" pitchFamily="34" charset="0"/>
              </a:rPr>
              <a:t>điển</a:t>
            </a:r>
            <a:r>
              <a:rPr lang="en-US" altLang="en-US" sz="1500" u="sng" dirty="0">
                <a:solidFill>
                  <a:schemeClr val="tx1"/>
                </a:solidFill>
                <a:latin typeface="Arial" panose="020B0604020202020204" pitchFamily="34" charset="0"/>
              </a:rPr>
              <a:t> Anh</a:t>
            </a:r>
          </a:p>
        </p:txBody>
      </p:sp>
      <p:grpSp>
        <p:nvGrpSpPr>
          <p:cNvPr id="112682" name="Group 42">
            <a:extLst>
              <a:ext uri="{FF2B5EF4-FFF2-40B4-BE49-F238E27FC236}">
                <a16:creationId xmlns:a16="http://schemas.microsoft.com/office/drawing/2014/main" id="{1D33F575-2CD0-4412-8DB7-4E2D300CF880}"/>
              </a:ext>
            </a:extLst>
          </p:cNvPr>
          <p:cNvGrpSpPr>
            <a:grpSpLocks/>
          </p:cNvGrpSpPr>
          <p:nvPr/>
        </p:nvGrpSpPr>
        <p:grpSpPr bwMode="auto">
          <a:xfrm>
            <a:off x="1782366" y="3429000"/>
            <a:ext cx="5941219" cy="900113"/>
            <a:chOff x="36" y="3120"/>
            <a:chExt cx="4704" cy="1008"/>
          </a:xfrm>
        </p:grpSpPr>
        <p:sp>
          <p:nvSpPr>
            <p:cNvPr id="43024" name="Rectangle 35">
              <a:extLst>
                <a:ext uri="{FF2B5EF4-FFF2-40B4-BE49-F238E27FC236}">
                  <a16:creationId xmlns:a16="http://schemas.microsoft.com/office/drawing/2014/main" id="{8D92A991-7871-45FA-A18D-538F9DC064B8}"/>
                </a:ext>
              </a:extLst>
            </p:cNvPr>
            <p:cNvSpPr>
              <a:spLocks noChangeArrowheads="1"/>
            </p:cNvSpPr>
            <p:nvPr/>
          </p:nvSpPr>
          <p:spPr bwMode="auto">
            <a:xfrm>
              <a:off x="1812" y="3216"/>
              <a:ext cx="2928" cy="864"/>
            </a:xfrm>
            <a:prstGeom prst="rect">
              <a:avLst/>
            </a:prstGeom>
            <a:solidFill>
              <a:srgbClr val="FFFFFF"/>
            </a:solidFill>
            <a:ln w="38100">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3025" name="AutoShape 29">
              <a:extLst>
                <a:ext uri="{FF2B5EF4-FFF2-40B4-BE49-F238E27FC236}">
                  <a16:creationId xmlns:a16="http://schemas.microsoft.com/office/drawing/2014/main" id="{3506D770-3228-474D-AB38-03033BACE567}"/>
                </a:ext>
              </a:extLst>
            </p:cNvPr>
            <p:cNvSpPr>
              <a:spLocks noChangeArrowheads="1"/>
            </p:cNvSpPr>
            <p:nvPr/>
          </p:nvSpPr>
          <p:spPr bwMode="auto">
            <a:xfrm>
              <a:off x="36" y="3120"/>
              <a:ext cx="1344" cy="1008"/>
            </a:xfrm>
            <a:prstGeom prst="star8">
              <a:avLst>
                <a:gd name="adj" fmla="val 38250"/>
              </a:avLst>
            </a:prstGeom>
            <a:solidFill>
              <a:srgbClr val="FFFFFF"/>
            </a:solidFill>
            <a:ln w="57150"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2657" name="Text Box 17">
              <a:extLst>
                <a:ext uri="{FF2B5EF4-FFF2-40B4-BE49-F238E27FC236}">
                  <a16:creationId xmlns:a16="http://schemas.microsoft.com/office/drawing/2014/main" id="{66234163-6B92-424D-93A6-D892C9D5C3E4}"/>
                </a:ext>
              </a:extLst>
            </p:cNvPr>
            <p:cNvSpPr txBox="1">
              <a:spLocks noChangeArrowheads="1"/>
            </p:cNvSpPr>
            <p:nvPr/>
          </p:nvSpPr>
          <p:spPr bwMode="auto">
            <a:xfrm>
              <a:off x="180" y="3397"/>
              <a:ext cx="1104" cy="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013" b="1"/>
                <a:t>D.Ricardo </a:t>
              </a:r>
            </a:p>
            <a:p>
              <a:pPr algn="ctr">
                <a:spcBef>
                  <a:spcPct val="50000"/>
                </a:spcBef>
                <a:defRPr/>
              </a:pPr>
              <a:r>
                <a:rPr lang="en-US" sz="1013"/>
                <a:t>(1772 – 1823)</a:t>
              </a:r>
            </a:p>
          </p:txBody>
        </p:sp>
        <p:sp>
          <p:nvSpPr>
            <p:cNvPr id="43027" name="Text Box 21">
              <a:extLst>
                <a:ext uri="{FF2B5EF4-FFF2-40B4-BE49-F238E27FC236}">
                  <a16:creationId xmlns:a16="http://schemas.microsoft.com/office/drawing/2014/main" id="{43063A82-D84B-4B47-B1A1-9265B0D82B3F}"/>
                </a:ext>
              </a:extLst>
            </p:cNvPr>
            <p:cNvSpPr txBox="1">
              <a:spLocks noChangeArrowheads="1"/>
            </p:cNvSpPr>
            <p:nvPr/>
          </p:nvSpPr>
          <p:spPr bwMode="auto">
            <a:xfrm>
              <a:off x="1920" y="3375"/>
              <a:ext cx="2784" cy="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0"/>
                </a:spcBef>
                <a:buClrTx/>
                <a:buFontTx/>
                <a:buNone/>
              </a:pPr>
              <a:r>
                <a:rPr lang="en-US" altLang="en-US" sz="1125">
                  <a:solidFill>
                    <a:schemeClr val="tx1"/>
                  </a:solidFill>
                  <a:latin typeface="Arial" panose="020B0604020202020204" pitchFamily="34" charset="0"/>
                </a:rPr>
                <a:t>- Nhà kinh tế học giai đoạn CMCN</a:t>
              </a:r>
            </a:p>
            <a:p>
              <a:pPr algn="just">
                <a:spcBef>
                  <a:spcPct val="0"/>
                </a:spcBef>
                <a:buClrTx/>
                <a:buFontTx/>
                <a:buNone/>
              </a:pPr>
              <a:r>
                <a:rPr lang="en-US" altLang="en-US" sz="1125">
                  <a:solidFill>
                    <a:schemeClr val="tx1"/>
                  </a:solidFill>
                  <a:latin typeface="Arial" panose="020B0604020202020204" pitchFamily="34" charset="0"/>
                </a:rPr>
                <a:t>- Kế thừa phát triển yếu tố khoa học của kinh tế chính trị</a:t>
              </a:r>
            </a:p>
          </p:txBody>
        </p:sp>
        <p:sp>
          <p:nvSpPr>
            <p:cNvPr id="43028" name="AutoShape 36">
              <a:extLst>
                <a:ext uri="{FF2B5EF4-FFF2-40B4-BE49-F238E27FC236}">
                  <a16:creationId xmlns:a16="http://schemas.microsoft.com/office/drawing/2014/main" id="{1A5BF903-3655-4C0A-9E58-1A453A8C0306}"/>
                </a:ext>
              </a:extLst>
            </p:cNvPr>
            <p:cNvSpPr>
              <a:spLocks noChangeArrowheads="1"/>
            </p:cNvSpPr>
            <p:nvPr/>
          </p:nvSpPr>
          <p:spPr bwMode="auto">
            <a:xfrm>
              <a:off x="1392" y="3504"/>
              <a:ext cx="432" cy="2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grpSp>
        <p:nvGrpSpPr>
          <p:cNvPr id="112681" name="Group 41">
            <a:extLst>
              <a:ext uri="{FF2B5EF4-FFF2-40B4-BE49-F238E27FC236}">
                <a16:creationId xmlns:a16="http://schemas.microsoft.com/office/drawing/2014/main" id="{C785A550-3278-4C3F-8D57-9FE15B2989F2}"/>
              </a:ext>
            </a:extLst>
          </p:cNvPr>
          <p:cNvGrpSpPr>
            <a:grpSpLocks/>
          </p:cNvGrpSpPr>
          <p:nvPr/>
        </p:nvGrpSpPr>
        <p:grpSpPr bwMode="auto">
          <a:xfrm>
            <a:off x="1510903" y="2432448"/>
            <a:ext cx="5947172" cy="985836"/>
            <a:chOff x="0" y="2004"/>
            <a:chExt cx="4764" cy="1104"/>
          </a:xfrm>
        </p:grpSpPr>
        <p:sp>
          <p:nvSpPr>
            <p:cNvPr id="43019" name="Oval 34">
              <a:extLst>
                <a:ext uri="{FF2B5EF4-FFF2-40B4-BE49-F238E27FC236}">
                  <a16:creationId xmlns:a16="http://schemas.microsoft.com/office/drawing/2014/main" id="{9093C80E-E727-4CB9-92A6-DF67D325AF17}"/>
                </a:ext>
              </a:extLst>
            </p:cNvPr>
            <p:cNvSpPr>
              <a:spLocks noChangeArrowheads="1"/>
            </p:cNvSpPr>
            <p:nvPr/>
          </p:nvSpPr>
          <p:spPr bwMode="auto">
            <a:xfrm>
              <a:off x="1824" y="2004"/>
              <a:ext cx="2940" cy="1008"/>
            </a:xfrm>
            <a:prstGeom prst="ellipse">
              <a:avLst/>
            </a:prstGeom>
            <a:solidFill>
              <a:srgbClr val="FFFF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3020" name="AutoShape 26">
              <a:extLst>
                <a:ext uri="{FF2B5EF4-FFF2-40B4-BE49-F238E27FC236}">
                  <a16:creationId xmlns:a16="http://schemas.microsoft.com/office/drawing/2014/main" id="{EDF13DD7-1384-4749-BFCA-0C28758F5A7F}"/>
                </a:ext>
              </a:extLst>
            </p:cNvPr>
            <p:cNvSpPr>
              <a:spLocks noChangeArrowheads="1"/>
            </p:cNvSpPr>
            <p:nvPr/>
          </p:nvSpPr>
          <p:spPr bwMode="auto">
            <a:xfrm>
              <a:off x="0" y="2004"/>
              <a:ext cx="1392" cy="1104"/>
            </a:xfrm>
            <a:prstGeom prst="star32">
              <a:avLst>
                <a:gd name="adj" fmla="val 37500"/>
              </a:avLst>
            </a:prstGeom>
            <a:solidFill>
              <a:srgbClr val="FFFFFF"/>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2656" name="Text Box 16">
              <a:extLst>
                <a:ext uri="{FF2B5EF4-FFF2-40B4-BE49-F238E27FC236}">
                  <a16:creationId xmlns:a16="http://schemas.microsoft.com/office/drawing/2014/main" id="{6075793F-9585-4B4F-9208-3FD43E62D904}"/>
                </a:ext>
              </a:extLst>
            </p:cNvPr>
            <p:cNvSpPr txBox="1">
              <a:spLocks noChangeArrowheads="1"/>
            </p:cNvSpPr>
            <p:nvPr/>
          </p:nvSpPr>
          <p:spPr bwMode="auto">
            <a:xfrm>
              <a:off x="144" y="2304"/>
              <a:ext cx="1104" cy="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013" b="1"/>
                <a:t>A.Smith </a:t>
              </a:r>
            </a:p>
            <a:p>
              <a:pPr algn="ctr">
                <a:spcBef>
                  <a:spcPct val="50000"/>
                </a:spcBef>
                <a:defRPr/>
              </a:pPr>
              <a:r>
                <a:rPr lang="en-US" sz="1013"/>
                <a:t>(1723 – 1790)</a:t>
              </a:r>
            </a:p>
          </p:txBody>
        </p:sp>
        <p:sp>
          <p:nvSpPr>
            <p:cNvPr id="43022" name="Text Box 20">
              <a:extLst>
                <a:ext uri="{FF2B5EF4-FFF2-40B4-BE49-F238E27FC236}">
                  <a16:creationId xmlns:a16="http://schemas.microsoft.com/office/drawing/2014/main" id="{8659161C-0A03-49C7-BD66-D7563DBF115F}"/>
                </a:ext>
              </a:extLst>
            </p:cNvPr>
            <p:cNvSpPr txBox="1">
              <a:spLocks noChangeArrowheads="1"/>
            </p:cNvSpPr>
            <p:nvPr/>
          </p:nvSpPr>
          <p:spPr bwMode="auto">
            <a:xfrm>
              <a:off x="2188" y="2161"/>
              <a:ext cx="2274" cy="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0"/>
                </a:spcBef>
                <a:buClrTx/>
                <a:buFontTx/>
                <a:buNone/>
              </a:pP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Nhà</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kinh</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tế</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học</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giai</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đoạn</a:t>
              </a:r>
              <a:r>
                <a:rPr lang="en-US" altLang="en-US" sz="1125" dirty="0">
                  <a:solidFill>
                    <a:schemeClr val="tx1"/>
                  </a:solidFill>
                  <a:latin typeface="Arial" panose="020B0604020202020204" pitchFamily="34" charset="0"/>
                </a:rPr>
                <a:t> CTTCN</a:t>
              </a:r>
            </a:p>
            <a:p>
              <a:pPr algn="just">
                <a:spcBef>
                  <a:spcPct val="0"/>
                </a:spcBef>
                <a:buClrTx/>
                <a:buFontTx/>
                <a:buNone/>
              </a:pP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Đặt</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cở</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sở</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lí</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luận</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kinh</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tế</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thị</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trường</a:t>
              </a:r>
              <a:endParaRPr lang="en-US" altLang="en-US" sz="1125" dirty="0">
                <a:solidFill>
                  <a:schemeClr val="tx1"/>
                </a:solidFill>
                <a:latin typeface="Arial" panose="020B0604020202020204" pitchFamily="34" charset="0"/>
              </a:endParaRPr>
            </a:p>
            <a:p>
              <a:pPr algn="just">
                <a:spcBef>
                  <a:spcPct val="0"/>
                </a:spcBef>
                <a:buClrTx/>
                <a:buFontTx/>
                <a:buNone/>
              </a:pP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Lý</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thuyết</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bàn</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tay</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vô</a:t>
              </a:r>
              <a:r>
                <a:rPr lang="en-US" altLang="en-US" sz="1125" dirty="0">
                  <a:solidFill>
                    <a:schemeClr val="tx1"/>
                  </a:solidFill>
                  <a:latin typeface="Arial" panose="020B0604020202020204" pitchFamily="34" charset="0"/>
                </a:rPr>
                <a:t> </a:t>
              </a:r>
              <a:r>
                <a:rPr lang="en-US" altLang="en-US" sz="1125" dirty="0" err="1">
                  <a:solidFill>
                    <a:schemeClr val="tx1"/>
                  </a:solidFill>
                  <a:latin typeface="Arial" panose="020B0604020202020204" pitchFamily="34" charset="0"/>
                </a:rPr>
                <a:t>hình</a:t>
              </a:r>
              <a:endParaRPr lang="en-US" altLang="en-US" sz="1125" dirty="0">
                <a:solidFill>
                  <a:schemeClr val="tx1"/>
                </a:solidFill>
                <a:latin typeface="Arial" panose="020B0604020202020204" pitchFamily="34" charset="0"/>
              </a:endParaRPr>
            </a:p>
          </p:txBody>
        </p:sp>
        <p:sp>
          <p:nvSpPr>
            <p:cNvPr id="43023" name="AutoShape 37">
              <a:extLst>
                <a:ext uri="{FF2B5EF4-FFF2-40B4-BE49-F238E27FC236}">
                  <a16:creationId xmlns:a16="http://schemas.microsoft.com/office/drawing/2014/main" id="{A6B8BEEA-88BE-41FF-9B8D-1E3F7B25D7B5}"/>
                </a:ext>
              </a:extLst>
            </p:cNvPr>
            <p:cNvSpPr>
              <a:spLocks noChangeArrowheads="1"/>
            </p:cNvSpPr>
            <p:nvPr/>
          </p:nvSpPr>
          <p:spPr bwMode="auto">
            <a:xfrm>
              <a:off x="1392" y="2436"/>
              <a:ext cx="432" cy="2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grpSp>
        <p:nvGrpSpPr>
          <p:cNvPr id="112683" name="Group 43">
            <a:extLst>
              <a:ext uri="{FF2B5EF4-FFF2-40B4-BE49-F238E27FC236}">
                <a16:creationId xmlns:a16="http://schemas.microsoft.com/office/drawing/2014/main" id="{4AA5025A-B924-4683-B5BB-68E14E7B285D}"/>
              </a:ext>
            </a:extLst>
          </p:cNvPr>
          <p:cNvGrpSpPr>
            <a:grpSpLocks/>
          </p:cNvGrpSpPr>
          <p:nvPr/>
        </p:nvGrpSpPr>
        <p:grpSpPr bwMode="auto">
          <a:xfrm>
            <a:off x="1739504" y="1543050"/>
            <a:ext cx="5673328" cy="900113"/>
            <a:chOff x="36" y="1008"/>
            <a:chExt cx="4765" cy="1008"/>
          </a:xfrm>
        </p:grpSpPr>
        <p:sp>
          <p:nvSpPr>
            <p:cNvPr id="43014" name="AutoShape 25">
              <a:extLst>
                <a:ext uri="{FF2B5EF4-FFF2-40B4-BE49-F238E27FC236}">
                  <a16:creationId xmlns:a16="http://schemas.microsoft.com/office/drawing/2014/main" id="{DCBD0E7A-9596-4C20-B339-6C4A914B2ABA}"/>
                </a:ext>
              </a:extLst>
            </p:cNvPr>
            <p:cNvSpPr>
              <a:spLocks noChangeArrowheads="1"/>
            </p:cNvSpPr>
            <p:nvPr/>
          </p:nvSpPr>
          <p:spPr bwMode="auto">
            <a:xfrm>
              <a:off x="36" y="1008"/>
              <a:ext cx="1344" cy="1008"/>
            </a:xfrm>
            <a:prstGeom prst="star8">
              <a:avLst>
                <a:gd name="adj" fmla="val 38250"/>
              </a:avLst>
            </a:prstGeom>
            <a:solidFill>
              <a:srgbClr val="FFFFFF"/>
            </a:solidFill>
            <a:ln w="57150"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2655" name="Text Box 15">
              <a:extLst>
                <a:ext uri="{FF2B5EF4-FFF2-40B4-BE49-F238E27FC236}">
                  <a16:creationId xmlns:a16="http://schemas.microsoft.com/office/drawing/2014/main" id="{DFC808DD-BA19-4E0D-AE4D-AB4475E94814}"/>
                </a:ext>
              </a:extLst>
            </p:cNvPr>
            <p:cNvSpPr txBox="1">
              <a:spLocks noChangeArrowheads="1"/>
            </p:cNvSpPr>
            <p:nvPr/>
          </p:nvSpPr>
          <p:spPr bwMode="auto">
            <a:xfrm>
              <a:off x="84" y="1248"/>
              <a:ext cx="1344" cy="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013" b="1"/>
                <a:t>W.Petty </a:t>
              </a:r>
            </a:p>
            <a:p>
              <a:pPr algn="ctr">
                <a:spcBef>
                  <a:spcPct val="50000"/>
                </a:spcBef>
                <a:defRPr/>
              </a:pPr>
              <a:r>
                <a:rPr lang="en-US" sz="1013"/>
                <a:t>(1623 – 1687)</a:t>
              </a:r>
            </a:p>
          </p:txBody>
        </p:sp>
        <p:sp>
          <p:nvSpPr>
            <p:cNvPr id="43016" name="Rectangle 32">
              <a:extLst>
                <a:ext uri="{FF2B5EF4-FFF2-40B4-BE49-F238E27FC236}">
                  <a16:creationId xmlns:a16="http://schemas.microsoft.com/office/drawing/2014/main" id="{48095F6F-547A-4173-B08D-69989753675E}"/>
                </a:ext>
              </a:extLst>
            </p:cNvPr>
            <p:cNvSpPr>
              <a:spLocks noChangeArrowheads="1"/>
            </p:cNvSpPr>
            <p:nvPr/>
          </p:nvSpPr>
          <p:spPr bwMode="auto">
            <a:xfrm>
              <a:off x="1872" y="1104"/>
              <a:ext cx="2928" cy="816"/>
            </a:xfrm>
            <a:prstGeom prst="rect">
              <a:avLst/>
            </a:prstGeom>
            <a:solidFill>
              <a:srgbClr val="FFFFFF"/>
            </a:solidFill>
            <a:ln w="38100">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3017" name="AutoShape 30">
              <a:extLst>
                <a:ext uri="{FF2B5EF4-FFF2-40B4-BE49-F238E27FC236}">
                  <a16:creationId xmlns:a16="http://schemas.microsoft.com/office/drawing/2014/main" id="{B902BE58-0D0C-479C-A51C-EE7770868E4C}"/>
                </a:ext>
              </a:extLst>
            </p:cNvPr>
            <p:cNvSpPr>
              <a:spLocks noChangeArrowheads="1"/>
            </p:cNvSpPr>
            <p:nvPr/>
          </p:nvSpPr>
          <p:spPr bwMode="auto">
            <a:xfrm>
              <a:off x="1440" y="1344"/>
              <a:ext cx="432" cy="2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3018" name="Text Box 31">
              <a:extLst>
                <a:ext uri="{FF2B5EF4-FFF2-40B4-BE49-F238E27FC236}">
                  <a16:creationId xmlns:a16="http://schemas.microsoft.com/office/drawing/2014/main" id="{69C0910B-48D1-4AFF-9D10-126DC847C80C}"/>
                </a:ext>
              </a:extLst>
            </p:cNvPr>
            <p:cNvSpPr txBox="1">
              <a:spLocks noChangeArrowheads="1"/>
            </p:cNvSpPr>
            <p:nvPr/>
          </p:nvSpPr>
          <p:spPr bwMode="auto">
            <a:xfrm>
              <a:off x="1969" y="1222"/>
              <a:ext cx="2832" cy="78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Tx/>
                <a:buChar char="-"/>
              </a:pPr>
              <a:r>
                <a:rPr lang="en-US" altLang="en-US" sz="1125">
                  <a:solidFill>
                    <a:schemeClr val="tx1"/>
                  </a:solidFill>
                  <a:latin typeface="Arial" panose="020B0604020202020204" pitchFamily="34" charset="0"/>
                </a:rPr>
                <a:t> Người sáng lập ra KTCT cổ điển</a:t>
              </a:r>
            </a:p>
            <a:p>
              <a:pPr algn="just">
                <a:spcBef>
                  <a:spcPct val="50000"/>
                </a:spcBef>
                <a:buClrTx/>
                <a:buFontTx/>
                <a:buNone/>
              </a:pPr>
              <a:r>
                <a:rPr lang="en-US" altLang="en-US" sz="1125">
                  <a:solidFill>
                    <a:schemeClr val="tx1"/>
                  </a:solidFill>
                  <a:latin typeface="Arial" panose="020B0604020202020204" pitchFamily="34" charset="0"/>
                </a:rPr>
                <a:t>- Là người đầu tiên đưa ra nguyên lý giá trị lao động</a:t>
              </a:r>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48"/>
                                        </p:tgtEl>
                                        <p:attrNameLst>
                                          <p:attrName>style.visibility</p:attrName>
                                        </p:attrNameLst>
                                      </p:cBhvr>
                                      <p:to>
                                        <p:strVal val="visible"/>
                                      </p:to>
                                    </p:set>
                                    <p:animEffect transition="in" filter="blinds(horizontal)">
                                      <p:cBhvr>
                                        <p:cTn id="7" dur="500"/>
                                        <p:tgtEl>
                                          <p:spTgt spid="1126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2683"/>
                                        </p:tgtEl>
                                        <p:attrNameLst>
                                          <p:attrName>style.visibility</p:attrName>
                                        </p:attrNameLst>
                                      </p:cBhvr>
                                      <p:to>
                                        <p:strVal val="visible"/>
                                      </p:to>
                                    </p:set>
                                    <p:animEffect transition="in" filter="blinds(horizontal)">
                                      <p:cBhvr>
                                        <p:cTn id="12" dur="500"/>
                                        <p:tgtEl>
                                          <p:spTgt spid="1126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2681"/>
                                        </p:tgtEl>
                                        <p:attrNameLst>
                                          <p:attrName>style.visibility</p:attrName>
                                        </p:attrNameLst>
                                      </p:cBhvr>
                                      <p:to>
                                        <p:strVal val="visible"/>
                                      </p:to>
                                    </p:set>
                                    <p:animEffect transition="in" filter="blinds(horizontal)">
                                      <p:cBhvr>
                                        <p:cTn id="17" dur="500"/>
                                        <p:tgtEl>
                                          <p:spTgt spid="1126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2682"/>
                                        </p:tgtEl>
                                        <p:attrNameLst>
                                          <p:attrName>style.visibility</p:attrName>
                                        </p:attrNameLst>
                                      </p:cBhvr>
                                      <p:to>
                                        <p:strVal val="visible"/>
                                      </p:to>
                                    </p:set>
                                    <p:animEffect transition="in" filter="blinds(horizontal)">
                                      <p:cBhvr>
                                        <p:cTn id="22" dur="500"/>
                                        <p:tgtEl>
                                          <p:spTgt spid="112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17" descr="90%">
            <a:extLst>
              <a:ext uri="{FF2B5EF4-FFF2-40B4-BE49-F238E27FC236}">
                <a16:creationId xmlns:a16="http://schemas.microsoft.com/office/drawing/2014/main" id="{6CD3A7F7-3013-4985-9EA6-0712BC288A0F}"/>
              </a:ext>
            </a:extLst>
          </p:cNvPr>
          <p:cNvSpPr>
            <a:spLocks noChangeArrowheads="1"/>
          </p:cNvSpPr>
          <p:nvPr/>
        </p:nvSpPr>
        <p:spPr bwMode="auto">
          <a:xfrm>
            <a:off x="2808685" y="2365772"/>
            <a:ext cx="4400550" cy="1885950"/>
          </a:xfrm>
          <a:prstGeom prst="flowChartSummingJunction">
            <a:avLst/>
          </a:prstGeom>
          <a:blipFill dpi="0" rotWithShape="0">
            <a:blip r:embed="rId2"/>
            <a:srcRect/>
            <a:tile tx="0" ty="0" sx="100000" sy="100000" flip="none" algn="tl"/>
          </a:blip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3679" name="AutoShape 15" descr="Trellis">
            <a:extLst>
              <a:ext uri="{FF2B5EF4-FFF2-40B4-BE49-F238E27FC236}">
                <a16:creationId xmlns:a16="http://schemas.microsoft.com/office/drawing/2014/main" id="{2A001E3E-83E6-4460-A0C0-43954F33F865}"/>
              </a:ext>
            </a:extLst>
          </p:cNvPr>
          <p:cNvSpPr>
            <a:spLocks noChangeArrowheads="1"/>
          </p:cNvSpPr>
          <p:nvPr/>
        </p:nvSpPr>
        <p:spPr bwMode="auto">
          <a:xfrm>
            <a:off x="4923235" y="940594"/>
            <a:ext cx="2657475" cy="953691"/>
          </a:xfrm>
          <a:prstGeom prst="cloudCallout">
            <a:avLst>
              <a:gd name="adj1" fmla="val -33870"/>
              <a:gd name="adj2" fmla="val 98315"/>
            </a:avLst>
          </a:prstGeom>
          <a:pattFill prst="trellis">
            <a:fgClr>
              <a:srgbClr val="FFFFFF"/>
            </a:fgClr>
            <a:bgClr>
              <a:srgbClr val="FF99FF"/>
            </a:bgClr>
          </a:pattFill>
          <a:ln w="1905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endParaRPr lang="en-US" sz="1013"/>
          </a:p>
        </p:txBody>
      </p:sp>
      <p:sp>
        <p:nvSpPr>
          <p:cNvPr id="44036" name="Text Box 9">
            <a:extLst>
              <a:ext uri="{FF2B5EF4-FFF2-40B4-BE49-F238E27FC236}">
                <a16:creationId xmlns:a16="http://schemas.microsoft.com/office/drawing/2014/main" id="{229DB933-4D29-46D7-85DF-07A07045F006}"/>
              </a:ext>
            </a:extLst>
          </p:cNvPr>
          <p:cNvSpPr txBox="1">
            <a:spLocks noChangeArrowheads="1"/>
          </p:cNvSpPr>
          <p:nvPr/>
        </p:nvSpPr>
        <p:spPr bwMode="auto">
          <a:xfrm>
            <a:off x="5437585" y="1208485"/>
            <a:ext cx="1485900" cy="40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2025">
                <a:solidFill>
                  <a:srgbClr val="FF0000"/>
                </a:solidFill>
                <a:latin typeface="Arial" panose="020B0604020202020204" pitchFamily="34" charset="0"/>
              </a:rPr>
              <a:t>W.Petty </a:t>
            </a:r>
            <a:endParaRPr lang="en-US" altLang="en-US" sz="2025" b="0">
              <a:solidFill>
                <a:srgbClr val="FF0000"/>
              </a:solidFill>
              <a:latin typeface="Arial" panose="020B0604020202020204" pitchFamily="34" charset="0"/>
            </a:endParaRPr>
          </a:p>
        </p:txBody>
      </p:sp>
      <p:sp>
        <p:nvSpPr>
          <p:cNvPr id="44037" name="Text Box 10">
            <a:extLst>
              <a:ext uri="{FF2B5EF4-FFF2-40B4-BE49-F238E27FC236}">
                <a16:creationId xmlns:a16="http://schemas.microsoft.com/office/drawing/2014/main" id="{ADFF00DA-B15F-4BC6-9327-050F65942FAD}"/>
              </a:ext>
            </a:extLst>
          </p:cNvPr>
          <p:cNvSpPr txBox="1">
            <a:spLocks noChangeArrowheads="1"/>
          </p:cNvSpPr>
          <p:nvPr/>
        </p:nvSpPr>
        <p:spPr bwMode="auto">
          <a:xfrm>
            <a:off x="4180285" y="2494360"/>
            <a:ext cx="1714500" cy="507831"/>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a:solidFill>
                  <a:srgbClr val="0000FF"/>
                </a:solidFill>
                <a:latin typeface="Arial" panose="020B0604020202020204" pitchFamily="34" charset="0"/>
                <a:hlinkClick r:id="" action="ppaction://hlinkshowjump?jump=nextslide"/>
              </a:rPr>
              <a:t>Lý thuyết giá trị lao động</a:t>
            </a:r>
            <a:endParaRPr lang="en-US" altLang="en-US" sz="1350">
              <a:solidFill>
                <a:srgbClr val="0000FF"/>
              </a:solidFill>
              <a:latin typeface="Arial" panose="020B0604020202020204" pitchFamily="34" charset="0"/>
            </a:endParaRPr>
          </a:p>
        </p:txBody>
      </p:sp>
      <p:sp>
        <p:nvSpPr>
          <p:cNvPr id="44038" name="Text Box 11">
            <a:extLst>
              <a:ext uri="{FF2B5EF4-FFF2-40B4-BE49-F238E27FC236}">
                <a16:creationId xmlns:a16="http://schemas.microsoft.com/office/drawing/2014/main" id="{AF866739-DF62-41F4-BD53-7E5C1AD2A791}"/>
              </a:ext>
            </a:extLst>
          </p:cNvPr>
          <p:cNvSpPr txBox="1">
            <a:spLocks noChangeArrowheads="1"/>
          </p:cNvSpPr>
          <p:nvPr/>
        </p:nvSpPr>
        <p:spPr bwMode="auto">
          <a:xfrm>
            <a:off x="2865835" y="3180160"/>
            <a:ext cx="14859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a:solidFill>
                  <a:schemeClr val="tx1"/>
                </a:solidFill>
                <a:latin typeface="Arial" panose="020B0604020202020204" pitchFamily="34" charset="0"/>
              </a:rPr>
              <a:t>Lý thuyết tiền tệ</a:t>
            </a:r>
          </a:p>
        </p:txBody>
      </p:sp>
      <p:sp>
        <p:nvSpPr>
          <p:cNvPr id="44039" name="Text Box 12">
            <a:extLst>
              <a:ext uri="{FF2B5EF4-FFF2-40B4-BE49-F238E27FC236}">
                <a16:creationId xmlns:a16="http://schemas.microsoft.com/office/drawing/2014/main" id="{6ABF2D19-05FE-408C-BE68-F6A05CA08940}"/>
              </a:ext>
            </a:extLst>
          </p:cNvPr>
          <p:cNvSpPr txBox="1">
            <a:spLocks noChangeArrowheads="1"/>
          </p:cNvSpPr>
          <p:nvPr/>
        </p:nvSpPr>
        <p:spPr bwMode="auto">
          <a:xfrm>
            <a:off x="5551885" y="3094435"/>
            <a:ext cx="16002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350">
                <a:solidFill>
                  <a:schemeClr val="tx1"/>
                </a:solidFill>
                <a:latin typeface="Arial" panose="020B0604020202020204" pitchFamily="34" charset="0"/>
              </a:rPr>
              <a:t>Lý thuyết tiền lương</a:t>
            </a:r>
          </a:p>
        </p:txBody>
      </p:sp>
      <p:sp>
        <p:nvSpPr>
          <p:cNvPr id="113677" name="Text Box 13">
            <a:extLst>
              <a:ext uri="{FF2B5EF4-FFF2-40B4-BE49-F238E27FC236}">
                <a16:creationId xmlns:a16="http://schemas.microsoft.com/office/drawing/2014/main" id="{5E75E9ED-ACC9-4F41-9C38-3472F4C70F59}"/>
              </a:ext>
            </a:extLst>
          </p:cNvPr>
          <p:cNvSpPr txBox="1">
            <a:spLocks noChangeArrowheads="1"/>
          </p:cNvSpPr>
          <p:nvPr/>
        </p:nvSpPr>
        <p:spPr bwMode="auto">
          <a:xfrm>
            <a:off x="3880247" y="3619501"/>
            <a:ext cx="2286000" cy="47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238" b="1"/>
              <a:t>Lý thuyết về địa tô, lợi tức và giá cả ruộng đất</a:t>
            </a:r>
          </a:p>
        </p:txBody>
      </p:sp>
      <p:sp>
        <p:nvSpPr>
          <p:cNvPr id="44041" name="Text Box 18">
            <a:extLst>
              <a:ext uri="{FF2B5EF4-FFF2-40B4-BE49-F238E27FC236}">
                <a16:creationId xmlns:a16="http://schemas.microsoft.com/office/drawing/2014/main" id="{FF99B555-F137-4BE9-805D-4DC7116A1D3C}"/>
              </a:ext>
            </a:extLst>
          </p:cNvPr>
          <p:cNvSpPr txBox="1">
            <a:spLocks noChangeArrowheads="1"/>
          </p:cNvSpPr>
          <p:nvPr/>
        </p:nvSpPr>
        <p:spPr bwMode="auto">
          <a:xfrm>
            <a:off x="1715691" y="863203"/>
            <a:ext cx="2171700" cy="95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125">
                <a:solidFill>
                  <a:srgbClr val="0000FF"/>
                </a:solidFill>
                <a:latin typeface="Arial" panose="020B0604020202020204" pitchFamily="34" charset="0"/>
              </a:rPr>
              <a:t>W.Petty là người đầu tiên đã tìm thấy cơ sở của giá trị là lao động và quan hệ giữa lượng giá trị với năng suất lao động.</a:t>
            </a:r>
          </a:p>
        </p:txBody>
      </p:sp>
    </p:spTree>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r>
              <a:rPr lang="en-US" sz="3200" dirty="0"/>
              <a:t>1. </a:t>
            </a:r>
            <a:r>
              <a:rPr lang="en-US" sz="3200" dirty="0">
                <a:solidFill>
                  <a:schemeClr val="bg1"/>
                </a:solidFill>
                <a:latin typeface="Muli"/>
                <a:ea typeface="Muli"/>
                <a:cs typeface="Muli"/>
                <a:sym typeface="Muli"/>
              </a:rPr>
              <a:t>KHÁI QUÁT </a:t>
            </a:r>
            <a:r>
              <a:rPr lang="en-US" sz="3200" dirty="0">
                <a:solidFill>
                  <a:srgbClr val="00B0F0"/>
                </a:solidFill>
                <a:latin typeface="Muli"/>
                <a:ea typeface="Muli"/>
                <a:cs typeface="Muli"/>
                <a:sym typeface="Muli"/>
              </a:rPr>
              <a:t>SỰ HÌNH THÀNH VÀ PHÁT TRIỂN </a:t>
            </a:r>
            <a:r>
              <a:rPr lang="en-US" sz="3200" dirty="0">
                <a:solidFill>
                  <a:schemeClr val="bg1"/>
                </a:solidFill>
                <a:latin typeface="Muli"/>
                <a:ea typeface="Muli"/>
                <a:cs typeface="Muli"/>
                <a:sym typeface="Muli"/>
              </a:rPr>
              <a:t>CỦA KINH TẾ CHÍNH TRỊ MÁC - LÊNIN</a:t>
            </a:r>
            <a:endParaRPr lang="en-US" sz="3200" dirty="0">
              <a:solidFill>
                <a:schemeClr val="bg1"/>
              </a:solidFill>
              <a:latin typeface="Arial Black"/>
              <a:ea typeface="Arial Black"/>
              <a:cs typeface="Arial Black"/>
              <a:sym typeface="Arial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7">
            <a:extLst>
              <a:ext uri="{FF2B5EF4-FFF2-40B4-BE49-F238E27FC236}">
                <a16:creationId xmlns:a16="http://schemas.microsoft.com/office/drawing/2014/main" id="{6319837B-46DC-47A3-8D3F-DF2A5E5335F9}"/>
              </a:ext>
            </a:extLst>
          </p:cNvPr>
          <p:cNvSpPr>
            <a:spLocks noChangeArrowheads="1"/>
          </p:cNvSpPr>
          <p:nvPr/>
        </p:nvSpPr>
        <p:spPr bwMode="auto">
          <a:xfrm>
            <a:off x="7158038" y="1761123"/>
            <a:ext cx="800100" cy="2100263"/>
          </a:xfrm>
          <a:prstGeom prst="verticalScroll">
            <a:avLst>
              <a:gd name="adj" fmla="val 12500"/>
            </a:avLst>
          </a:prstGeom>
          <a:solidFill>
            <a:srgbClr val="FFFFFF"/>
          </a:solidFill>
          <a:ln w="158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grpSp>
        <p:nvGrpSpPr>
          <p:cNvPr id="114716" name="Group 28">
            <a:extLst>
              <a:ext uri="{FF2B5EF4-FFF2-40B4-BE49-F238E27FC236}">
                <a16:creationId xmlns:a16="http://schemas.microsoft.com/office/drawing/2014/main" id="{3ED022F6-75D0-4FC3-8FCF-3E4FC1DE7DAA}"/>
              </a:ext>
            </a:extLst>
          </p:cNvPr>
          <p:cNvGrpSpPr>
            <a:grpSpLocks/>
          </p:cNvGrpSpPr>
          <p:nvPr/>
        </p:nvGrpSpPr>
        <p:grpSpPr bwMode="auto">
          <a:xfrm>
            <a:off x="2300288" y="1382316"/>
            <a:ext cx="3486150" cy="557213"/>
            <a:chOff x="972" y="828"/>
            <a:chExt cx="2928" cy="624"/>
          </a:xfrm>
        </p:grpSpPr>
        <p:sp>
          <p:nvSpPr>
            <p:cNvPr id="45076" name="AutoShape 9">
              <a:extLst>
                <a:ext uri="{FF2B5EF4-FFF2-40B4-BE49-F238E27FC236}">
                  <a16:creationId xmlns:a16="http://schemas.microsoft.com/office/drawing/2014/main" id="{E071F661-77DD-4135-84ED-B57801BE5DA2}"/>
                </a:ext>
              </a:extLst>
            </p:cNvPr>
            <p:cNvSpPr>
              <a:spLocks noChangeArrowheads="1"/>
            </p:cNvSpPr>
            <p:nvPr/>
          </p:nvSpPr>
          <p:spPr bwMode="auto">
            <a:xfrm>
              <a:off x="972" y="828"/>
              <a:ext cx="2928" cy="624"/>
            </a:xfrm>
            <a:prstGeom prst="downArrowCallout">
              <a:avLst>
                <a:gd name="adj1" fmla="val 117308"/>
                <a:gd name="adj2" fmla="val 117308"/>
                <a:gd name="adj3" fmla="val 16667"/>
                <a:gd name="adj4" fmla="val 66667"/>
              </a:avLst>
            </a:prstGeom>
            <a:solidFill>
              <a:srgbClr val="CCFFCC"/>
            </a:solidFill>
            <a:ln w="12700">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5077" name="Text Box 5">
              <a:extLst>
                <a:ext uri="{FF2B5EF4-FFF2-40B4-BE49-F238E27FC236}">
                  <a16:creationId xmlns:a16="http://schemas.microsoft.com/office/drawing/2014/main" id="{7F09C04C-49E5-425F-BCE1-E9507A243762}"/>
                </a:ext>
              </a:extLst>
            </p:cNvPr>
            <p:cNvSpPr txBox="1">
              <a:spLocks noChangeArrowheads="1"/>
            </p:cNvSpPr>
            <p:nvPr/>
          </p:nvSpPr>
          <p:spPr bwMode="auto">
            <a:xfrm>
              <a:off x="1260" y="924"/>
              <a:ext cx="2400"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575">
                  <a:solidFill>
                    <a:srgbClr val="FF0000"/>
                  </a:solidFill>
                  <a:latin typeface="Arial" panose="020B0604020202020204" pitchFamily="34" charset="0"/>
                </a:rPr>
                <a:t>Ba phạm trù giá cả</a:t>
              </a:r>
            </a:p>
          </p:txBody>
        </p:sp>
      </p:grpSp>
      <p:grpSp>
        <p:nvGrpSpPr>
          <p:cNvPr id="114720" name="Group 32">
            <a:extLst>
              <a:ext uri="{FF2B5EF4-FFF2-40B4-BE49-F238E27FC236}">
                <a16:creationId xmlns:a16="http://schemas.microsoft.com/office/drawing/2014/main" id="{58B64BA8-5448-4F83-9C0B-0DB437E094DB}"/>
              </a:ext>
            </a:extLst>
          </p:cNvPr>
          <p:cNvGrpSpPr>
            <a:grpSpLocks/>
          </p:cNvGrpSpPr>
          <p:nvPr/>
        </p:nvGrpSpPr>
        <p:grpSpPr bwMode="auto">
          <a:xfrm>
            <a:off x="1285875" y="2250281"/>
            <a:ext cx="1385888" cy="1885950"/>
            <a:chOff x="120" y="1800"/>
            <a:chExt cx="1164" cy="2112"/>
          </a:xfrm>
        </p:grpSpPr>
        <p:sp>
          <p:nvSpPr>
            <p:cNvPr id="45074" name="AutoShape 16">
              <a:extLst>
                <a:ext uri="{FF2B5EF4-FFF2-40B4-BE49-F238E27FC236}">
                  <a16:creationId xmlns:a16="http://schemas.microsoft.com/office/drawing/2014/main" id="{F9E9DCD5-168B-40D2-A532-E20F60C96FA5}"/>
                </a:ext>
              </a:extLst>
            </p:cNvPr>
            <p:cNvSpPr>
              <a:spLocks noChangeArrowheads="1"/>
            </p:cNvSpPr>
            <p:nvPr/>
          </p:nvSpPr>
          <p:spPr bwMode="auto">
            <a:xfrm rot="5400000">
              <a:off x="-354" y="2274"/>
              <a:ext cx="2112" cy="1164"/>
            </a:xfrm>
            <a:prstGeom prst="flowChartTerminator">
              <a:avLst/>
            </a:prstGeom>
            <a:noFill/>
            <a:ln w="38100">
              <a:solidFill>
                <a:srgbClr val="FFFF00"/>
              </a:solidFill>
              <a:miter lim="800000"/>
              <a:headEnd/>
              <a:tailEnd/>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4694" name="Text Box 6">
              <a:extLst>
                <a:ext uri="{FF2B5EF4-FFF2-40B4-BE49-F238E27FC236}">
                  <a16:creationId xmlns:a16="http://schemas.microsoft.com/office/drawing/2014/main" id="{C51E6A90-7949-4908-8DB7-3A953A72FD52}"/>
                </a:ext>
              </a:extLst>
            </p:cNvPr>
            <p:cNvSpPr txBox="1">
              <a:spLocks noChangeArrowheads="1"/>
            </p:cNvSpPr>
            <p:nvPr/>
          </p:nvSpPr>
          <p:spPr bwMode="auto">
            <a:xfrm>
              <a:off x="120" y="2028"/>
              <a:ext cx="1164" cy="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013" b="1">
                  <a:solidFill>
                    <a:srgbClr val="FF0000"/>
                  </a:solidFill>
                </a:rPr>
                <a:t>Giá cả tự nhiên (giá trị) </a:t>
              </a:r>
            </a:p>
            <a:p>
              <a:pPr algn="just">
                <a:spcBef>
                  <a:spcPct val="50000"/>
                </a:spcBef>
                <a:defRPr/>
              </a:pPr>
              <a:r>
                <a:rPr lang="en-US" sz="1013" b="1"/>
                <a:t>Do lao động của người sản xuất tạo ra và tỷ lệ nghịch với năng suất lao động khai thác bạc </a:t>
              </a:r>
            </a:p>
          </p:txBody>
        </p:sp>
      </p:grpSp>
      <p:grpSp>
        <p:nvGrpSpPr>
          <p:cNvPr id="114721" name="Group 33">
            <a:extLst>
              <a:ext uri="{FF2B5EF4-FFF2-40B4-BE49-F238E27FC236}">
                <a16:creationId xmlns:a16="http://schemas.microsoft.com/office/drawing/2014/main" id="{6921B46D-40E6-4B8D-AEEE-F49D36DAA061}"/>
              </a:ext>
            </a:extLst>
          </p:cNvPr>
          <p:cNvGrpSpPr>
            <a:grpSpLocks/>
          </p:cNvGrpSpPr>
          <p:nvPr/>
        </p:nvGrpSpPr>
        <p:grpSpPr bwMode="auto">
          <a:xfrm>
            <a:off x="3228975" y="2196703"/>
            <a:ext cx="1628775" cy="2014538"/>
            <a:chOff x="1752" y="1740"/>
            <a:chExt cx="1368" cy="2256"/>
          </a:xfrm>
        </p:grpSpPr>
        <p:sp>
          <p:nvSpPr>
            <p:cNvPr id="45072" name="AutoShape 18">
              <a:extLst>
                <a:ext uri="{FF2B5EF4-FFF2-40B4-BE49-F238E27FC236}">
                  <a16:creationId xmlns:a16="http://schemas.microsoft.com/office/drawing/2014/main" id="{A61FADA1-A2A9-4706-A06B-1568BDC0E4DA}"/>
                </a:ext>
              </a:extLst>
            </p:cNvPr>
            <p:cNvSpPr>
              <a:spLocks noChangeArrowheads="1"/>
            </p:cNvSpPr>
            <p:nvPr/>
          </p:nvSpPr>
          <p:spPr bwMode="auto">
            <a:xfrm rot="5400000">
              <a:off x="1308" y="2184"/>
              <a:ext cx="2256" cy="1368"/>
            </a:xfrm>
            <a:prstGeom prst="flowChartPreparation">
              <a:avLst/>
            </a:prstGeom>
            <a:noFill/>
            <a:ln w="38100">
              <a:solidFill>
                <a:srgbClr val="0000FF"/>
              </a:solidFill>
              <a:miter lim="800000"/>
              <a:headEnd/>
              <a:tailE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4695" name="Text Box 7">
              <a:extLst>
                <a:ext uri="{FF2B5EF4-FFF2-40B4-BE49-F238E27FC236}">
                  <a16:creationId xmlns:a16="http://schemas.microsoft.com/office/drawing/2014/main" id="{26209561-F8C2-4E03-AC1C-11301B034F02}"/>
                </a:ext>
              </a:extLst>
            </p:cNvPr>
            <p:cNvSpPr txBox="1">
              <a:spLocks noChangeArrowheads="1"/>
            </p:cNvSpPr>
            <p:nvPr/>
          </p:nvSpPr>
          <p:spPr bwMode="auto">
            <a:xfrm>
              <a:off x="1836" y="2100"/>
              <a:ext cx="1236" cy="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013" b="1">
                  <a:solidFill>
                    <a:srgbClr val="FF0000"/>
                  </a:solidFill>
                </a:rPr>
                <a:t>Giá cả nhân tạo (g/c thị trường) </a:t>
              </a:r>
            </a:p>
            <a:p>
              <a:pPr algn="just">
                <a:spcBef>
                  <a:spcPct val="50000"/>
                </a:spcBef>
                <a:defRPr/>
              </a:pPr>
              <a:r>
                <a:rPr lang="en-US" sz="1013" b="1"/>
                <a:t>Thay đổi phụ thuộc vào giá cả tự nhiên và quan hệ cung cầu trên thị trường.</a:t>
              </a:r>
            </a:p>
          </p:txBody>
        </p:sp>
      </p:grpSp>
      <p:grpSp>
        <p:nvGrpSpPr>
          <p:cNvPr id="114722" name="Group 34">
            <a:extLst>
              <a:ext uri="{FF2B5EF4-FFF2-40B4-BE49-F238E27FC236}">
                <a16:creationId xmlns:a16="http://schemas.microsoft.com/office/drawing/2014/main" id="{E7AD2FD2-BCB1-4241-BCD8-84E2113EEED1}"/>
              </a:ext>
            </a:extLst>
          </p:cNvPr>
          <p:cNvGrpSpPr>
            <a:grpSpLocks/>
          </p:cNvGrpSpPr>
          <p:nvPr/>
        </p:nvGrpSpPr>
        <p:grpSpPr bwMode="auto">
          <a:xfrm>
            <a:off x="5386388" y="2207419"/>
            <a:ext cx="1400175" cy="1885950"/>
            <a:chOff x="3564" y="1752"/>
            <a:chExt cx="1176" cy="2112"/>
          </a:xfrm>
        </p:grpSpPr>
        <p:sp>
          <p:nvSpPr>
            <p:cNvPr id="45070" name="AutoShape 23">
              <a:extLst>
                <a:ext uri="{FF2B5EF4-FFF2-40B4-BE49-F238E27FC236}">
                  <a16:creationId xmlns:a16="http://schemas.microsoft.com/office/drawing/2014/main" id="{8AC6F4DB-A1C5-4F87-AC14-1BE207EF9F44}"/>
                </a:ext>
              </a:extLst>
            </p:cNvPr>
            <p:cNvSpPr>
              <a:spLocks noChangeArrowheads="1"/>
            </p:cNvSpPr>
            <p:nvPr/>
          </p:nvSpPr>
          <p:spPr bwMode="auto">
            <a:xfrm rot="5400000">
              <a:off x="3090" y="2226"/>
              <a:ext cx="2112" cy="1164"/>
            </a:xfrm>
            <a:prstGeom prst="flowChartTerminator">
              <a:avLst/>
            </a:prstGeom>
            <a:noFill/>
            <a:ln w="38100">
              <a:solidFill>
                <a:srgbClr val="FFFF00"/>
              </a:solidFill>
              <a:miter lim="800000"/>
              <a:headEnd/>
              <a:tailEnd/>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5071" name="Text Box 8">
              <a:extLst>
                <a:ext uri="{FF2B5EF4-FFF2-40B4-BE49-F238E27FC236}">
                  <a16:creationId xmlns:a16="http://schemas.microsoft.com/office/drawing/2014/main" id="{27321E32-2465-4651-B993-FCC77C6D95A4}"/>
                </a:ext>
              </a:extLst>
            </p:cNvPr>
            <p:cNvSpPr txBox="1">
              <a:spLocks noChangeArrowheads="1"/>
            </p:cNvSpPr>
            <p:nvPr/>
          </p:nvSpPr>
          <p:spPr bwMode="auto">
            <a:xfrm>
              <a:off x="3708" y="1776"/>
              <a:ext cx="1032" cy="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125">
                  <a:solidFill>
                    <a:srgbClr val="FF0000"/>
                  </a:solidFill>
                  <a:latin typeface="Arial" panose="020B0604020202020204" pitchFamily="34" charset="0"/>
                </a:rPr>
                <a:t>Giá cả chính trị</a:t>
              </a:r>
            </a:p>
            <a:p>
              <a:pPr>
                <a:spcBef>
                  <a:spcPct val="50000"/>
                </a:spcBef>
                <a:buClrTx/>
                <a:buFontTx/>
                <a:buNone/>
              </a:pPr>
              <a:r>
                <a:rPr lang="en-US" altLang="en-US" sz="1125">
                  <a:solidFill>
                    <a:schemeClr val="tx1"/>
                  </a:solidFill>
                  <a:latin typeface="Arial" panose="020B0604020202020204" pitchFamily="34" charset="0"/>
                </a:rPr>
                <a:t>Là chi phí lao động sx hàng hoá trong điều kiện chính trị không thuận lợi  </a:t>
              </a:r>
            </a:p>
          </p:txBody>
        </p:sp>
      </p:grpSp>
      <p:grpSp>
        <p:nvGrpSpPr>
          <p:cNvPr id="114717" name="Group 29">
            <a:extLst>
              <a:ext uri="{FF2B5EF4-FFF2-40B4-BE49-F238E27FC236}">
                <a16:creationId xmlns:a16="http://schemas.microsoft.com/office/drawing/2014/main" id="{8F065BEC-6411-4787-935A-8803639F3D95}"/>
              </a:ext>
            </a:extLst>
          </p:cNvPr>
          <p:cNvGrpSpPr>
            <a:grpSpLocks/>
          </p:cNvGrpSpPr>
          <p:nvPr/>
        </p:nvGrpSpPr>
        <p:grpSpPr bwMode="auto">
          <a:xfrm>
            <a:off x="1943100" y="1971675"/>
            <a:ext cx="4114800" cy="235744"/>
            <a:chOff x="672" y="1488"/>
            <a:chExt cx="3456" cy="264"/>
          </a:xfrm>
        </p:grpSpPr>
        <p:sp>
          <p:nvSpPr>
            <p:cNvPr id="45066" name="Line 10">
              <a:extLst>
                <a:ext uri="{FF2B5EF4-FFF2-40B4-BE49-F238E27FC236}">
                  <a16:creationId xmlns:a16="http://schemas.microsoft.com/office/drawing/2014/main" id="{8B85F2ED-01D4-4C37-8F67-65BADA721F5E}"/>
                </a:ext>
              </a:extLst>
            </p:cNvPr>
            <p:cNvSpPr>
              <a:spLocks noChangeShapeType="1"/>
            </p:cNvSpPr>
            <p:nvPr/>
          </p:nvSpPr>
          <p:spPr bwMode="auto">
            <a:xfrm flipV="1">
              <a:off x="672" y="1488"/>
              <a:ext cx="3456" cy="2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45067" name="Line 11">
              <a:extLst>
                <a:ext uri="{FF2B5EF4-FFF2-40B4-BE49-F238E27FC236}">
                  <a16:creationId xmlns:a16="http://schemas.microsoft.com/office/drawing/2014/main" id="{DC4BD9CA-9E5B-43B4-A555-8BFC4A31C526}"/>
                </a:ext>
              </a:extLst>
            </p:cNvPr>
            <p:cNvSpPr>
              <a:spLocks noChangeShapeType="1"/>
            </p:cNvSpPr>
            <p:nvPr/>
          </p:nvSpPr>
          <p:spPr bwMode="auto">
            <a:xfrm>
              <a:off x="684" y="1512"/>
              <a:ext cx="12" cy="24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45068" name="Line 14">
              <a:extLst>
                <a:ext uri="{FF2B5EF4-FFF2-40B4-BE49-F238E27FC236}">
                  <a16:creationId xmlns:a16="http://schemas.microsoft.com/office/drawing/2014/main" id="{D48AAA29-2592-4399-8597-66583002B213}"/>
                </a:ext>
              </a:extLst>
            </p:cNvPr>
            <p:cNvSpPr>
              <a:spLocks noChangeShapeType="1"/>
            </p:cNvSpPr>
            <p:nvPr/>
          </p:nvSpPr>
          <p:spPr bwMode="auto">
            <a:xfrm>
              <a:off x="4128" y="1488"/>
              <a:ext cx="0" cy="24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45069" name="Line 15">
              <a:extLst>
                <a:ext uri="{FF2B5EF4-FFF2-40B4-BE49-F238E27FC236}">
                  <a16:creationId xmlns:a16="http://schemas.microsoft.com/office/drawing/2014/main" id="{98A76828-4037-4639-BB5D-86043FAFBCB0}"/>
                </a:ext>
              </a:extLst>
            </p:cNvPr>
            <p:cNvSpPr>
              <a:spLocks noChangeShapeType="1"/>
            </p:cNvSpPr>
            <p:nvPr/>
          </p:nvSpPr>
          <p:spPr bwMode="auto">
            <a:xfrm>
              <a:off x="2436" y="1500"/>
              <a:ext cx="0" cy="24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grpSp>
      <p:sp>
        <p:nvSpPr>
          <p:cNvPr id="45064" name="WordArt 22">
            <a:extLst>
              <a:ext uri="{FF2B5EF4-FFF2-40B4-BE49-F238E27FC236}">
                <a16:creationId xmlns:a16="http://schemas.microsoft.com/office/drawing/2014/main" id="{8DAA992D-FFD5-438D-8F0B-788FC6655528}"/>
              </a:ext>
            </a:extLst>
          </p:cNvPr>
          <p:cNvSpPr>
            <a:spLocks noChangeArrowheads="1" noChangeShapeType="1" noTextEdit="1"/>
          </p:cNvSpPr>
          <p:nvPr/>
        </p:nvSpPr>
        <p:spPr bwMode="auto">
          <a:xfrm>
            <a:off x="2522577" y="602100"/>
            <a:ext cx="3721894" cy="369094"/>
          </a:xfrm>
          <a:prstGeom prst="rect">
            <a:avLst/>
          </a:prstGeom>
        </p:spPr>
        <p:txBody>
          <a:bodyPr wrap="none" fromWordArt="1">
            <a:prstTxWarp prst="textDoubleWave1">
              <a:avLst>
                <a:gd name="adj1" fmla="val 6500"/>
                <a:gd name="adj2" fmla="val 0"/>
              </a:avLst>
            </a:prstTxWarp>
          </a:bodyPr>
          <a:lstStyle/>
          <a:p>
            <a:pPr algn="ctr"/>
            <a:r>
              <a:rPr lang="en-US" sz="2025" kern="10" spc="-203" dirty="0" err="1">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rPr>
              <a:t>Lý</a:t>
            </a:r>
            <a:r>
              <a:rPr lang="en-US" sz="2025" kern="10" spc="-203" dirty="0">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rPr>
              <a:t> </a:t>
            </a:r>
            <a:r>
              <a:rPr lang="en-US" sz="2025" kern="10" spc="-203" dirty="0" err="1">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rPr>
              <a:t>thuyết</a:t>
            </a:r>
            <a:r>
              <a:rPr lang="en-US" sz="2025" kern="10" spc="-203" dirty="0">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rPr>
              <a:t> </a:t>
            </a:r>
            <a:r>
              <a:rPr lang="en-US" sz="2025" kern="10" spc="-203" dirty="0" err="1">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rPr>
              <a:t>giá</a:t>
            </a:r>
            <a:r>
              <a:rPr lang="en-US" sz="2025" kern="10" spc="-203" dirty="0">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rPr>
              <a:t> </a:t>
            </a:r>
            <a:r>
              <a:rPr lang="en-US" sz="2025" kern="10" spc="-203" dirty="0" err="1">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rPr>
              <a:t>trị</a:t>
            </a:r>
            <a:r>
              <a:rPr lang="en-US" sz="2025" kern="10" spc="-203" dirty="0">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rPr>
              <a:t> lao </a:t>
            </a:r>
            <a:r>
              <a:rPr lang="en-US" sz="2025" kern="10" spc="-203" dirty="0" err="1">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rPr>
              <a:t>động</a:t>
            </a:r>
            <a:endParaRPr lang="en-US" sz="2025" kern="10" spc="-203" dirty="0">
              <a:ln w="12700">
                <a:solidFill>
                  <a:srgbClr val="000099"/>
                </a:solidFill>
                <a:round/>
                <a:headEnd/>
                <a:tailEnd/>
              </a:ln>
              <a:solidFill>
                <a:srgbClr val="33CCFF"/>
              </a:solidFill>
              <a:effectLst>
                <a:outerShdw dist="125724" dir="18900000" algn="ctr" rotWithShape="0">
                  <a:srgbClr val="000099"/>
                </a:outerShdw>
              </a:effectLst>
              <a:cs typeface="Arial" panose="020B0604020202020204" pitchFamily="34" charset="0"/>
            </a:endParaRPr>
          </a:p>
        </p:txBody>
      </p:sp>
      <p:sp>
        <p:nvSpPr>
          <p:cNvPr id="45065" name="Text Box 26">
            <a:extLst>
              <a:ext uri="{FF2B5EF4-FFF2-40B4-BE49-F238E27FC236}">
                <a16:creationId xmlns:a16="http://schemas.microsoft.com/office/drawing/2014/main" id="{5D447D1A-809D-4105-9B61-6EB9F62A8B21}"/>
              </a:ext>
            </a:extLst>
          </p:cNvPr>
          <p:cNvSpPr txBox="1">
            <a:spLocks noChangeArrowheads="1"/>
          </p:cNvSpPr>
          <p:nvPr/>
        </p:nvSpPr>
        <p:spPr bwMode="auto">
          <a:xfrm rot="5400000">
            <a:off x="6703219" y="2507215"/>
            <a:ext cx="1704975" cy="40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2025" dirty="0" err="1">
                <a:solidFill>
                  <a:srgbClr val="0000FF"/>
                </a:solidFill>
                <a:latin typeface="Arial" panose="020B0604020202020204" pitchFamily="34" charset="0"/>
              </a:rPr>
              <a:t>W.Petty</a:t>
            </a:r>
            <a:r>
              <a:rPr lang="en-US" altLang="en-US" sz="2025" dirty="0">
                <a:solidFill>
                  <a:srgbClr val="0000FF"/>
                </a:solidFill>
                <a:latin typeface="Arial" panose="020B0604020202020204" pitchFamily="34" charset="0"/>
              </a:rPr>
              <a:t> </a:t>
            </a:r>
            <a:endParaRPr lang="en-US" altLang="en-US" sz="2025" b="0" dirty="0">
              <a:solidFill>
                <a:srgbClr val="0000FF"/>
              </a:solidFill>
              <a:latin typeface="Arial" panose="020B0604020202020204" pitchFamily="34" charset="0"/>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4716"/>
                                        </p:tgtEl>
                                        <p:attrNameLst>
                                          <p:attrName>style.visibility</p:attrName>
                                        </p:attrNameLst>
                                      </p:cBhvr>
                                      <p:to>
                                        <p:strVal val="visible"/>
                                      </p:to>
                                    </p:set>
                                    <p:animEffect transition="in" filter="blinds(horizontal)">
                                      <p:cBhvr>
                                        <p:cTn id="7" dur="500"/>
                                        <p:tgtEl>
                                          <p:spTgt spid="11471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14717"/>
                                        </p:tgtEl>
                                        <p:attrNameLst>
                                          <p:attrName>style.visibility</p:attrName>
                                        </p:attrNameLst>
                                      </p:cBhvr>
                                      <p:to>
                                        <p:strVal val="visible"/>
                                      </p:to>
                                    </p:set>
                                    <p:animEffect transition="in" filter="blinds(horizontal)">
                                      <p:cBhvr>
                                        <p:cTn id="11" dur="500"/>
                                        <p:tgtEl>
                                          <p:spTgt spid="114717"/>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14720"/>
                                        </p:tgtEl>
                                        <p:attrNameLst>
                                          <p:attrName>style.visibility</p:attrName>
                                        </p:attrNameLst>
                                      </p:cBhvr>
                                      <p:to>
                                        <p:strVal val="visible"/>
                                      </p:to>
                                    </p:set>
                                    <p:animEffect transition="in" filter="blinds(horizontal)">
                                      <p:cBhvr>
                                        <p:cTn id="15" dur="500"/>
                                        <p:tgtEl>
                                          <p:spTgt spid="114720"/>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114721"/>
                                        </p:tgtEl>
                                        <p:attrNameLst>
                                          <p:attrName>style.visibility</p:attrName>
                                        </p:attrNameLst>
                                      </p:cBhvr>
                                      <p:to>
                                        <p:strVal val="visible"/>
                                      </p:to>
                                    </p:set>
                                    <p:animEffect transition="in" filter="blinds(horizontal)">
                                      <p:cBhvr>
                                        <p:cTn id="19" dur="500"/>
                                        <p:tgtEl>
                                          <p:spTgt spid="114721"/>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114722"/>
                                        </p:tgtEl>
                                        <p:attrNameLst>
                                          <p:attrName>style.visibility</p:attrName>
                                        </p:attrNameLst>
                                      </p:cBhvr>
                                      <p:to>
                                        <p:strVal val="visible"/>
                                      </p:to>
                                    </p:set>
                                    <p:animEffect transition="in" filter="blinds(horizontal)">
                                      <p:cBhvr>
                                        <p:cTn id="23" dur="500"/>
                                        <p:tgtEl>
                                          <p:spTgt spid="114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9">
            <a:extLst>
              <a:ext uri="{FF2B5EF4-FFF2-40B4-BE49-F238E27FC236}">
                <a16:creationId xmlns:a16="http://schemas.microsoft.com/office/drawing/2014/main" id="{067933A5-E1A6-433A-BC87-9B1521235C1E}"/>
              </a:ext>
            </a:extLst>
          </p:cNvPr>
          <p:cNvSpPr>
            <a:spLocks noChangeArrowheads="1"/>
          </p:cNvSpPr>
          <p:nvPr/>
        </p:nvSpPr>
        <p:spPr bwMode="auto">
          <a:xfrm>
            <a:off x="7158038" y="1328737"/>
            <a:ext cx="800100" cy="2100263"/>
          </a:xfrm>
          <a:prstGeom prst="verticalScroll">
            <a:avLst>
              <a:gd name="adj" fmla="val 12500"/>
            </a:avLst>
          </a:prstGeom>
          <a:solidFill>
            <a:srgbClr val="FFFFFF"/>
          </a:solidFill>
          <a:ln w="158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5716" name="Text Box 4">
            <a:extLst>
              <a:ext uri="{FF2B5EF4-FFF2-40B4-BE49-F238E27FC236}">
                <a16:creationId xmlns:a16="http://schemas.microsoft.com/office/drawing/2014/main" id="{B30F0FE1-DD0E-4EC6-A56F-C1BB807991BC}"/>
              </a:ext>
            </a:extLst>
          </p:cNvPr>
          <p:cNvSpPr txBox="1">
            <a:spLocks noChangeArrowheads="1"/>
          </p:cNvSpPr>
          <p:nvPr/>
        </p:nvSpPr>
        <p:spPr bwMode="auto">
          <a:xfrm>
            <a:off x="1959769" y="1451373"/>
            <a:ext cx="1272779" cy="40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2025" u="sng">
                <a:solidFill>
                  <a:schemeClr val="tx1"/>
                </a:solidFill>
                <a:latin typeface="Arial" panose="020B0604020202020204" pitchFamily="34" charset="0"/>
              </a:rPr>
              <a:t>Hạn chế  </a:t>
            </a:r>
          </a:p>
        </p:txBody>
      </p:sp>
      <p:sp>
        <p:nvSpPr>
          <p:cNvPr id="115717" name="Text Box 5">
            <a:extLst>
              <a:ext uri="{FF2B5EF4-FFF2-40B4-BE49-F238E27FC236}">
                <a16:creationId xmlns:a16="http://schemas.microsoft.com/office/drawing/2014/main" id="{E0883587-324B-4AD5-B308-474E72DDDCE7}"/>
              </a:ext>
            </a:extLst>
          </p:cNvPr>
          <p:cNvSpPr txBox="1">
            <a:spLocks noChangeArrowheads="1"/>
          </p:cNvSpPr>
          <p:nvPr/>
        </p:nvSpPr>
        <p:spPr bwMode="auto">
          <a:xfrm>
            <a:off x="1845469" y="1937148"/>
            <a:ext cx="49720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Tx/>
              <a:buBlip>
                <a:blip r:embed="rId2"/>
              </a:buBlip>
            </a:pPr>
            <a:r>
              <a:rPr lang="en-US" altLang="en-US" sz="1350">
                <a:solidFill>
                  <a:schemeClr val="tx1"/>
                </a:solidFill>
                <a:latin typeface="Arial" panose="020B0604020202020204" pitchFamily="34" charset="0"/>
              </a:rPr>
              <a:t> Quan điểm về giá trị của Petty còn chịu ảnh hưởng của chủ nghĩa trọng thương khi ông cho rằng lao động khai thác bạc là nguồn gốc của giá trị, còn giá trị của các hàng hoá khác chỉ được xác định nhờ trao đổi với bạc.</a:t>
            </a:r>
          </a:p>
        </p:txBody>
      </p:sp>
      <p:sp>
        <p:nvSpPr>
          <p:cNvPr id="115718" name="Text Box 6">
            <a:extLst>
              <a:ext uri="{FF2B5EF4-FFF2-40B4-BE49-F238E27FC236}">
                <a16:creationId xmlns:a16="http://schemas.microsoft.com/office/drawing/2014/main" id="{2D5BF243-CC8C-4B30-B429-6E4BCE45CC1A}"/>
              </a:ext>
            </a:extLst>
          </p:cNvPr>
          <p:cNvSpPr txBox="1">
            <a:spLocks noChangeArrowheads="1"/>
          </p:cNvSpPr>
          <p:nvPr/>
        </p:nvSpPr>
        <p:spPr bwMode="auto">
          <a:xfrm>
            <a:off x="1845469" y="3195638"/>
            <a:ext cx="5257800"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Blip>
                <a:blip r:embed="rId2"/>
              </a:buBlip>
            </a:pPr>
            <a:r>
              <a:rPr lang="en-US" altLang="en-US" sz="1350">
                <a:solidFill>
                  <a:schemeClr val="tx1"/>
                </a:solidFill>
                <a:latin typeface="Arial" panose="020B0604020202020204" pitchFamily="34" charset="0"/>
              </a:rPr>
              <a:t> Ông đồng nhất lao động cụ thể với lao động trừu tượng, ông đưa ra luận điểm “lao động là cha, còn đất là mẹ của của cải vật chất” </a:t>
            </a:r>
          </a:p>
        </p:txBody>
      </p:sp>
      <p:sp>
        <p:nvSpPr>
          <p:cNvPr id="46086" name="Text Box 8">
            <a:extLst>
              <a:ext uri="{FF2B5EF4-FFF2-40B4-BE49-F238E27FC236}">
                <a16:creationId xmlns:a16="http://schemas.microsoft.com/office/drawing/2014/main" id="{CEB370F3-8A53-44D0-BB32-99A3655E7A77}"/>
              </a:ext>
            </a:extLst>
          </p:cNvPr>
          <p:cNvSpPr txBox="1">
            <a:spLocks noChangeArrowheads="1"/>
          </p:cNvSpPr>
          <p:nvPr/>
        </p:nvSpPr>
        <p:spPr bwMode="auto">
          <a:xfrm rot="5400000">
            <a:off x="6702623" y="2022705"/>
            <a:ext cx="1706166" cy="40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2025">
                <a:solidFill>
                  <a:srgbClr val="0000FF"/>
                </a:solidFill>
                <a:latin typeface="Arial" panose="020B0604020202020204" pitchFamily="34" charset="0"/>
              </a:rPr>
              <a:t>W.Petty </a:t>
            </a:r>
            <a:endParaRPr lang="en-US" altLang="en-US" sz="2025" b="0">
              <a:solidFill>
                <a:srgbClr val="0000FF"/>
              </a:solidFill>
              <a:latin typeface="Arial" panose="020B0604020202020204" pitchFamily="34" charset="0"/>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5716"/>
                                        </p:tgtEl>
                                        <p:attrNameLst>
                                          <p:attrName>style.visibility</p:attrName>
                                        </p:attrNameLst>
                                      </p:cBhvr>
                                      <p:to>
                                        <p:strVal val="visible"/>
                                      </p:to>
                                    </p:set>
                                    <p:animEffect transition="in" filter="blinds(horizontal)">
                                      <p:cBhvr>
                                        <p:cTn id="7" dur="500"/>
                                        <p:tgtEl>
                                          <p:spTgt spid="1157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5717"/>
                                        </p:tgtEl>
                                        <p:attrNameLst>
                                          <p:attrName>style.visibility</p:attrName>
                                        </p:attrNameLst>
                                      </p:cBhvr>
                                      <p:to>
                                        <p:strVal val="visible"/>
                                      </p:to>
                                    </p:set>
                                    <p:animEffect transition="in" filter="blinds(horizontal)">
                                      <p:cBhvr>
                                        <p:cTn id="12" dur="500"/>
                                        <p:tgtEl>
                                          <p:spTgt spid="1157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5718"/>
                                        </p:tgtEl>
                                        <p:attrNameLst>
                                          <p:attrName>style.visibility</p:attrName>
                                        </p:attrNameLst>
                                      </p:cBhvr>
                                      <p:to>
                                        <p:strVal val="visible"/>
                                      </p:to>
                                    </p:set>
                                    <p:animEffect transition="in" filter="blinds(horizontal)">
                                      <p:cBhvr>
                                        <p:cTn id="17" dur="500"/>
                                        <p:tgtEl>
                                          <p:spTgt spid="115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p:bldP spid="115717" grpId="0"/>
      <p:bldP spid="1157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66" name="Group 30">
            <a:extLst>
              <a:ext uri="{FF2B5EF4-FFF2-40B4-BE49-F238E27FC236}">
                <a16:creationId xmlns:a16="http://schemas.microsoft.com/office/drawing/2014/main" id="{C8465EFE-F851-4BE9-9C12-E76F27C48D17}"/>
              </a:ext>
            </a:extLst>
          </p:cNvPr>
          <p:cNvGrpSpPr>
            <a:grpSpLocks/>
          </p:cNvGrpSpPr>
          <p:nvPr/>
        </p:nvGrpSpPr>
        <p:grpSpPr bwMode="auto">
          <a:xfrm>
            <a:off x="4825604" y="1053703"/>
            <a:ext cx="1828800" cy="889397"/>
            <a:chOff x="2880" y="192"/>
            <a:chExt cx="1872" cy="1200"/>
          </a:xfrm>
        </p:grpSpPr>
        <p:sp>
          <p:nvSpPr>
            <p:cNvPr id="47122" name="AutoShape 23" descr="90%">
              <a:extLst>
                <a:ext uri="{FF2B5EF4-FFF2-40B4-BE49-F238E27FC236}">
                  <a16:creationId xmlns:a16="http://schemas.microsoft.com/office/drawing/2014/main" id="{D42E6874-4910-40CA-9D41-65F12FB4A76F}"/>
                </a:ext>
              </a:extLst>
            </p:cNvPr>
            <p:cNvSpPr>
              <a:spLocks noChangeArrowheads="1"/>
            </p:cNvSpPr>
            <p:nvPr/>
          </p:nvSpPr>
          <p:spPr bwMode="auto">
            <a:xfrm>
              <a:off x="2880" y="192"/>
              <a:ext cx="1872" cy="1200"/>
            </a:xfrm>
            <a:prstGeom prst="star32">
              <a:avLst>
                <a:gd name="adj" fmla="val 37500"/>
              </a:avLst>
            </a:prstGeom>
            <a:blipFill dpi="0" rotWithShape="0">
              <a:blip r:embed="rId2"/>
              <a:srcRect/>
              <a:tile tx="0" ty="0" sx="100000" sy="100000" flip="none" algn="tl"/>
            </a:blipFill>
            <a:ln w="38100">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7123" name="Text Box 8">
              <a:hlinkClick r:id="rId3" action="ppaction://hlinksldjump"/>
              <a:extLst>
                <a:ext uri="{FF2B5EF4-FFF2-40B4-BE49-F238E27FC236}">
                  <a16:creationId xmlns:a16="http://schemas.microsoft.com/office/drawing/2014/main" id="{63A36A51-7BF3-42D9-911D-66685CE84A2D}"/>
                </a:ext>
              </a:extLst>
            </p:cNvPr>
            <p:cNvSpPr txBox="1">
              <a:spLocks noChangeArrowheads="1"/>
            </p:cNvSpPr>
            <p:nvPr/>
          </p:nvSpPr>
          <p:spPr bwMode="auto">
            <a:xfrm>
              <a:off x="3120" y="604"/>
              <a:ext cx="1296" cy="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i="1">
                  <a:solidFill>
                    <a:srgbClr val="FF00FF"/>
                  </a:solidFill>
                  <a:latin typeface="Arial" panose="020B0604020202020204" pitchFamily="34" charset="0"/>
                </a:rPr>
                <a:t>Tư tưởng tự do kinh tế</a:t>
              </a:r>
            </a:p>
          </p:txBody>
        </p:sp>
      </p:grpSp>
      <p:grpSp>
        <p:nvGrpSpPr>
          <p:cNvPr id="116763" name="Group 27">
            <a:extLst>
              <a:ext uri="{FF2B5EF4-FFF2-40B4-BE49-F238E27FC236}">
                <a16:creationId xmlns:a16="http://schemas.microsoft.com/office/drawing/2014/main" id="{B284DECF-A39A-4346-AA4C-25E5D65D8F83}"/>
              </a:ext>
            </a:extLst>
          </p:cNvPr>
          <p:cNvGrpSpPr>
            <a:grpSpLocks/>
          </p:cNvGrpSpPr>
          <p:nvPr/>
        </p:nvGrpSpPr>
        <p:grpSpPr bwMode="auto">
          <a:xfrm>
            <a:off x="3477817" y="1943100"/>
            <a:ext cx="2696765" cy="1382316"/>
            <a:chOff x="1200" y="780"/>
            <a:chExt cx="2400" cy="2160"/>
          </a:xfrm>
        </p:grpSpPr>
        <p:sp>
          <p:nvSpPr>
            <p:cNvPr id="116756" name="AutoShape 20" descr="Dashed vertical">
              <a:extLst>
                <a:ext uri="{FF2B5EF4-FFF2-40B4-BE49-F238E27FC236}">
                  <a16:creationId xmlns:a16="http://schemas.microsoft.com/office/drawing/2014/main" id="{7317D827-8EC4-4123-9EAA-F4FE2F067EB9}"/>
                </a:ext>
              </a:extLst>
            </p:cNvPr>
            <p:cNvSpPr>
              <a:spLocks noChangeArrowheads="1"/>
            </p:cNvSpPr>
            <p:nvPr/>
          </p:nvSpPr>
          <p:spPr bwMode="auto">
            <a:xfrm rot="2027322">
              <a:off x="1200" y="780"/>
              <a:ext cx="2400" cy="2160"/>
            </a:xfrm>
            <a:prstGeom prst="star5">
              <a:avLst/>
            </a:prstGeom>
            <a:pattFill prst="dashVert">
              <a:fgClr>
                <a:srgbClr val="FFFFCC"/>
              </a:fgClr>
              <a:bgClr>
                <a:srgbClr val="FFFFFF"/>
              </a:bgClr>
            </a:pattFill>
            <a:ln w="57150">
              <a:solidFill>
                <a:srgbClr val="78DE7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1050"/>
            </a:p>
          </p:txBody>
        </p:sp>
        <p:sp>
          <p:nvSpPr>
            <p:cNvPr id="47121" name="Text Box 9">
              <a:extLst>
                <a:ext uri="{FF2B5EF4-FFF2-40B4-BE49-F238E27FC236}">
                  <a16:creationId xmlns:a16="http://schemas.microsoft.com/office/drawing/2014/main" id="{003920F7-CD32-4786-BC5A-B0BB97E576BE}"/>
                </a:ext>
              </a:extLst>
            </p:cNvPr>
            <p:cNvSpPr txBox="1">
              <a:spLocks noChangeArrowheads="1"/>
            </p:cNvSpPr>
            <p:nvPr/>
          </p:nvSpPr>
          <p:spPr bwMode="auto">
            <a:xfrm>
              <a:off x="2016" y="1527"/>
              <a:ext cx="768" cy="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a:solidFill>
                    <a:srgbClr val="0000FF"/>
                  </a:solidFill>
                  <a:latin typeface="Arial" panose="020B0604020202020204" pitchFamily="34" charset="0"/>
                </a:rPr>
                <a:t>Adam Smith</a:t>
              </a:r>
            </a:p>
          </p:txBody>
        </p:sp>
      </p:grpSp>
      <p:grpSp>
        <p:nvGrpSpPr>
          <p:cNvPr id="116764" name="Group 28">
            <a:extLst>
              <a:ext uri="{FF2B5EF4-FFF2-40B4-BE49-F238E27FC236}">
                <a16:creationId xmlns:a16="http://schemas.microsoft.com/office/drawing/2014/main" id="{A8B760BA-40EB-4A9C-AA03-03FB85186E5D}"/>
              </a:ext>
            </a:extLst>
          </p:cNvPr>
          <p:cNvGrpSpPr>
            <a:grpSpLocks/>
          </p:cNvGrpSpPr>
          <p:nvPr/>
        </p:nvGrpSpPr>
        <p:grpSpPr bwMode="auto">
          <a:xfrm>
            <a:off x="2356247" y="1053703"/>
            <a:ext cx="1660922" cy="746522"/>
            <a:chOff x="192" y="144"/>
            <a:chExt cx="1632" cy="960"/>
          </a:xfrm>
        </p:grpSpPr>
        <p:sp>
          <p:nvSpPr>
            <p:cNvPr id="47118" name="AutoShape 22" descr="Dotted diamond">
              <a:extLst>
                <a:ext uri="{FF2B5EF4-FFF2-40B4-BE49-F238E27FC236}">
                  <a16:creationId xmlns:a16="http://schemas.microsoft.com/office/drawing/2014/main" id="{374BC39E-8C99-4A14-9DAA-647FF49E59D6}"/>
                </a:ext>
              </a:extLst>
            </p:cNvPr>
            <p:cNvSpPr>
              <a:spLocks noChangeArrowheads="1"/>
            </p:cNvSpPr>
            <p:nvPr/>
          </p:nvSpPr>
          <p:spPr bwMode="auto">
            <a:xfrm>
              <a:off x="192" y="144"/>
              <a:ext cx="1632" cy="960"/>
            </a:xfrm>
            <a:prstGeom prst="flowChartConnector">
              <a:avLst/>
            </a:prstGeom>
            <a:blipFill dpi="0" rotWithShape="0">
              <a:blip r:embed="rId4"/>
              <a:srcRect/>
              <a:tile tx="0" ty="0" sx="100000" sy="100000" flip="none" algn="tl"/>
            </a:blip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0"/>
                </a:spcBef>
                <a:buClrTx/>
                <a:buFontTx/>
                <a:buNone/>
              </a:pPr>
              <a:endParaRPr lang="en-US" altLang="en-US" sz="1350" b="0">
                <a:solidFill>
                  <a:schemeClr val="tx1"/>
                </a:solidFill>
                <a:latin typeface="Arial" panose="020B0604020202020204" pitchFamily="34" charset="0"/>
              </a:endParaRPr>
            </a:p>
          </p:txBody>
        </p:sp>
        <p:sp>
          <p:nvSpPr>
            <p:cNvPr id="47119" name="Text Box 10">
              <a:hlinkClick r:id="rId5" action="ppaction://hlinksldjump"/>
              <a:extLst>
                <a:ext uri="{FF2B5EF4-FFF2-40B4-BE49-F238E27FC236}">
                  <a16:creationId xmlns:a16="http://schemas.microsoft.com/office/drawing/2014/main" id="{8AA03312-DC75-4B03-8DD3-057BA8DDCB65}"/>
                </a:ext>
              </a:extLst>
            </p:cNvPr>
            <p:cNvSpPr txBox="1">
              <a:spLocks noChangeArrowheads="1"/>
            </p:cNvSpPr>
            <p:nvPr/>
          </p:nvSpPr>
          <p:spPr bwMode="auto">
            <a:xfrm>
              <a:off x="336" y="323"/>
              <a:ext cx="1392" cy="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i="1">
                  <a:solidFill>
                    <a:srgbClr val="FF0000"/>
                  </a:solidFill>
                  <a:latin typeface="Arial" panose="020B0604020202020204" pitchFamily="34" charset="0"/>
                </a:rPr>
                <a:t>Lý thuyết giá trị - lao động</a:t>
              </a:r>
              <a:r>
                <a:rPr lang="en-US" altLang="en-US" sz="1350">
                  <a:solidFill>
                    <a:srgbClr val="FF0000"/>
                  </a:solidFill>
                  <a:latin typeface="Arial" panose="020B0604020202020204" pitchFamily="34" charset="0"/>
                </a:rPr>
                <a:t> </a:t>
              </a:r>
            </a:p>
          </p:txBody>
        </p:sp>
      </p:grpSp>
      <p:grpSp>
        <p:nvGrpSpPr>
          <p:cNvPr id="116769" name="Group 33">
            <a:extLst>
              <a:ext uri="{FF2B5EF4-FFF2-40B4-BE49-F238E27FC236}">
                <a16:creationId xmlns:a16="http://schemas.microsoft.com/office/drawing/2014/main" id="{69D45235-A49C-48EE-887A-401BEFB3912B}"/>
              </a:ext>
            </a:extLst>
          </p:cNvPr>
          <p:cNvGrpSpPr>
            <a:grpSpLocks/>
          </p:cNvGrpSpPr>
          <p:nvPr/>
        </p:nvGrpSpPr>
        <p:grpSpPr bwMode="auto">
          <a:xfrm>
            <a:off x="1845469" y="2490788"/>
            <a:ext cx="1983581" cy="933450"/>
            <a:chOff x="-144" y="2256"/>
            <a:chExt cx="1872" cy="1200"/>
          </a:xfrm>
        </p:grpSpPr>
        <p:sp>
          <p:nvSpPr>
            <p:cNvPr id="47116" name="AutoShape 24" descr="90%">
              <a:extLst>
                <a:ext uri="{FF2B5EF4-FFF2-40B4-BE49-F238E27FC236}">
                  <a16:creationId xmlns:a16="http://schemas.microsoft.com/office/drawing/2014/main" id="{73195039-B3AD-4E08-86E8-48AAA41DA1BE}"/>
                </a:ext>
              </a:extLst>
            </p:cNvPr>
            <p:cNvSpPr>
              <a:spLocks noChangeArrowheads="1"/>
            </p:cNvSpPr>
            <p:nvPr/>
          </p:nvSpPr>
          <p:spPr bwMode="auto">
            <a:xfrm>
              <a:off x="-144" y="2256"/>
              <a:ext cx="1872" cy="1200"/>
            </a:xfrm>
            <a:prstGeom prst="star32">
              <a:avLst>
                <a:gd name="adj" fmla="val 37500"/>
              </a:avLst>
            </a:prstGeom>
            <a:blipFill dpi="0" rotWithShape="0">
              <a:blip r:embed="rId2"/>
              <a:srcRect/>
              <a:tile tx="0" ty="0" sx="100000" sy="100000" flip="none" algn="tl"/>
            </a:blip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7117" name="Text Box 11">
              <a:extLst>
                <a:ext uri="{FF2B5EF4-FFF2-40B4-BE49-F238E27FC236}">
                  <a16:creationId xmlns:a16="http://schemas.microsoft.com/office/drawing/2014/main" id="{73175148-1015-4CAA-90BD-38A0DDF0649F}"/>
                </a:ext>
              </a:extLst>
            </p:cNvPr>
            <p:cNvSpPr txBox="1">
              <a:spLocks noChangeArrowheads="1"/>
            </p:cNvSpPr>
            <p:nvPr/>
          </p:nvSpPr>
          <p:spPr bwMode="auto">
            <a:xfrm>
              <a:off x="192" y="2544"/>
              <a:ext cx="1152" cy="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125" i="1">
                  <a:solidFill>
                    <a:schemeClr val="tx1"/>
                  </a:solidFill>
                  <a:latin typeface="Arial" panose="020B0604020202020204" pitchFamily="34" charset="0"/>
                </a:rPr>
                <a:t> Lý thuyết về phân công lao động</a:t>
              </a:r>
            </a:p>
          </p:txBody>
        </p:sp>
      </p:grpSp>
      <p:grpSp>
        <p:nvGrpSpPr>
          <p:cNvPr id="116768" name="Group 32">
            <a:extLst>
              <a:ext uri="{FF2B5EF4-FFF2-40B4-BE49-F238E27FC236}">
                <a16:creationId xmlns:a16="http://schemas.microsoft.com/office/drawing/2014/main" id="{2E486FF0-E961-4842-AC96-F5325EF37E7F}"/>
              </a:ext>
            </a:extLst>
          </p:cNvPr>
          <p:cNvGrpSpPr>
            <a:grpSpLocks/>
          </p:cNvGrpSpPr>
          <p:nvPr/>
        </p:nvGrpSpPr>
        <p:grpSpPr bwMode="auto">
          <a:xfrm>
            <a:off x="4017169" y="3639741"/>
            <a:ext cx="2000250" cy="746522"/>
            <a:chOff x="1728" y="3168"/>
            <a:chExt cx="1680" cy="960"/>
          </a:xfrm>
        </p:grpSpPr>
        <p:sp>
          <p:nvSpPr>
            <p:cNvPr id="116761" name="AutoShape 25" descr="Dotted diamond">
              <a:extLst>
                <a:ext uri="{FF2B5EF4-FFF2-40B4-BE49-F238E27FC236}">
                  <a16:creationId xmlns:a16="http://schemas.microsoft.com/office/drawing/2014/main" id="{A1AE1779-71C9-4EFF-AD09-BC82832CF33C}"/>
                </a:ext>
              </a:extLst>
            </p:cNvPr>
            <p:cNvSpPr>
              <a:spLocks noChangeArrowheads="1"/>
            </p:cNvSpPr>
            <p:nvPr/>
          </p:nvSpPr>
          <p:spPr bwMode="auto">
            <a:xfrm>
              <a:off x="1728" y="3168"/>
              <a:ext cx="1632" cy="960"/>
            </a:xfrm>
            <a:prstGeom prst="flowChartConnector">
              <a:avLst/>
            </a:prstGeom>
            <a:pattFill prst="dotDmnd">
              <a:fgClr>
                <a:srgbClr val="78DE7A"/>
              </a:fgClr>
              <a:bgClr>
                <a:srgbClr val="FFFFFF"/>
              </a:bgClr>
            </a:patt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sz="1013" b="1"/>
            </a:p>
          </p:txBody>
        </p:sp>
        <p:sp>
          <p:nvSpPr>
            <p:cNvPr id="47115" name="Text Box 17">
              <a:extLst>
                <a:ext uri="{FF2B5EF4-FFF2-40B4-BE49-F238E27FC236}">
                  <a16:creationId xmlns:a16="http://schemas.microsoft.com/office/drawing/2014/main" id="{97E17E05-65D7-4AB7-A48D-DCF1041BA514}"/>
                </a:ext>
              </a:extLst>
            </p:cNvPr>
            <p:cNvSpPr txBox="1">
              <a:spLocks noChangeArrowheads="1"/>
            </p:cNvSpPr>
            <p:nvPr/>
          </p:nvSpPr>
          <p:spPr bwMode="auto">
            <a:xfrm>
              <a:off x="1872" y="3456"/>
              <a:ext cx="1536" cy="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i="1">
                  <a:solidFill>
                    <a:schemeClr val="tx1"/>
                  </a:solidFill>
                  <a:latin typeface="Arial" panose="020B0604020202020204" pitchFamily="34" charset="0"/>
                </a:rPr>
                <a:t>Lý thuyết về thu nhập</a:t>
              </a:r>
            </a:p>
          </p:txBody>
        </p:sp>
      </p:grpSp>
      <p:grpSp>
        <p:nvGrpSpPr>
          <p:cNvPr id="116767" name="Group 31">
            <a:extLst>
              <a:ext uri="{FF2B5EF4-FFF2-40B4-BE49-F238E27FC236}">
                <a16:creationId xmlns:a16="http://schemas.microsoft.com/office/drawing/2014/main" id="{91EC674A-0EFD-4414-A28C-735B2EE66191}"/>
              </a:ext>
            </a:extLst>
          </p:cNvPr>
          <p:cNvGrpSpPr>
            <a:grpSpLocks/>
          </p:cNvGrpSpPr>
          <p:nvPr/>
        </p:nvGrpSpPr>
        <p:grpSpPr bwMode="auto">
          <a:xfrm>
            <a:off x="6043612" y="2853929"/>
            <a:ext cx="1785938" cy="745331"/>
            <a:chOff x="3540" y="2004"/>
            <a:chExt cx="1500" cy="960"/>
          </a:xfrm>
        </p:grpSpPr>
        <p:sp>
          <p:nvSpPr>
            <p:cNvPr id="47112" name="AutoShape 26" descr="Dotted diamond">
              <a:extLst>
                <a:ext uri="{FF2B5EF4-FFF2-40B4-BE49-F238E27FC236}">
                  <a16:creationId xmlns:a16="http://schemas.microsoft.com/office/drawing/2014/main" id="{FC749128-FC27-4323-822E-810D43A62CA4}"/>
                </a:ext>
              </a:extLst>
            </p:cNvPr>
            <p:cNvSpPr>
              <a:spLocks noChangeArrowheads="1"/>
            </p:cNvSpPr>
            <p:nvPr/>
          </p:nvSpPr>
          <p:spPr bwMode="auto">
            <a:xfrm>
              <a:off x="3540" y="2004"/>
              <a:ext cx="1500" cy="960"/>
            </a:xfrm>
            <a:prstGeom prst="flowChartConnector">
              <a:avLst/>
            </a:prstGeom>
            <a:blipFill dpi="0" rotWithShape="0">
              <a:blip r:embed="rId4"/>
              <a:srcRect/>
              <a:tile tx="0" ty="0" sx="100000" sy="100000" flip="none" algn="tl"/>
            </a:blip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7113" name="Text Box 19">
              <a:extLst>
                <a:ext uri="{FF2B5EF4-FFF2-40B4-BE49-F238E27FC236}">
                  <a16:creationId xmlns:a16="http://schemas.microsoft.com/office/drawing/2014/main" id="{CDBDF58C-E0F0-4865-B2DE-D8CAB3468E87}"/>
                </a:ext>
              </a:extLst>
            </p:cNvPr>
            <p:cNvSpPr txBox="1">
              <a:spLocks noChangeArrowheads="1"/>
            </p:cNvSpPr>
            <p:nvPr/>
          </p:nvSpPr>
          <p:spPr bwMode="auto">
            <a:xfrm rot="10776454" flipV="1">
              <a:off x="3667" y="2170"/>
              <a:ext cx="1263" cy="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i="1">
                  <a:solidFill>
                    <a:schemeClr val="tx1"/>
                  </a:solidFill>
                  <a:latin typeface="Arial" panose="020B0604020202020204" pitchFamily="34" charset="0"/>
                </a:rPr>
                <a:t>Lý thuyết về tư bản</a:t>
              </a:r>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16763"/>
                                        </p:tgtEl>
                                        <p:attrNameLst>
                                          <p:attrName>style.visibility</p:attrName>
                                        </p:attrNameLst>
                                      </p:cBhvr>
                                      <p:to>
                                        <p:strVal val="visible"/>
                                      </p:to>
                                    </p:set>
                                    <p:animEffect transition="in" filter="blinds(horizontal)">
                                      <p:cBhvr>
                                        <p:cTn id="7" dur="500"/>
                                        <p:tgtEl>
                                          <p:spTgt spid="1167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6766"/>
                                        </p:tgtEl>
                                        <p:attrNameLst>
                                          <p:attrName>style.visibility</p:attrName>
                                        </p:attrNameLst>
                                      </p:cBhvr>
                                      <p:to>
                                        <p:strVal val="visible"/>
                                      </p:to>
                                    </p:set>
                                    <p:animEffect transition="in" filter="blinds(horizontal)">
                                      <p:cBhvr>
                                        <p:cTn id="12" dur="500"/>
                                        <p:tgtEl>
                                          <p:spTgt spid="116766"/>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116767"/>
                                        </p:tgtEl>
                                        <p:attrNameLst>
                                          <p:attrName>style.visibility</p:attrName>
                                        </p:attrNameLst>
                                      </p:cBhvr>
                                      <p:to>
                                        <p:strVal val="visible"/>
                                      </p:to>
                                    </p:set>
                                    <p:animEffect transition="in" filter="blinds(horizontal)">
                                      <p:cBhvr>
                                        <p:cTn id="16" dur="500"/>
                                        <p:tgtEl>
                                          <p:spTgt spid="116767"/>
                                        </p:tgtEl>
                                      </p:cBhvr>
                                    </p:animEffect>
                                  </p:childTnLst>
                                </p:cTn>
                              </p:par>
                            </p:childTnLst>
                          </p:cTn>
                        </p:par>
                        <p:par>
                          <p:cTn id="17" fill="hold" nodeType="afterGroup">
                            <p:stCondLst>
                              <p:cond delay="1000"/>
                            </p:stCondLst>
                            <p:childTnLst>
                              <p:par>
                                <p:cTn id="18" presetID="3" presetClass="entr" presetSubtype="10" fill="hold" nodeType="afterEffect">
                                  <p:stCondLst>
                                    <p:cond delay="0"/>
                                  </p:stCondLst>
                                  <p:childTnLst>
                                    <p:set>
                                      <p:cBhvr>
                                        <p:cTn id="19" dur="1" fill="hold">
                                          <p:stCondLst>
                                            <p:cond delay="0"/>
                                          </p:stCondLst>
                                        </p:cTn>
                                        <p:tgtEl>
                                          <p:spTgt spid="116768"/>
                                        </p:tgtEl>
                                        <p:attrNameLst>
                                          <p:attrName>style.visibility</p:attrName>
                                        </p:attrNameLst>
                                      </p:cBhvr>
                                      <p:to>
                                        <p:strVal val="visible"/>
                                      </p:to>
                                    </p:set>
                                    <p:animEffect transition="in" filter="blinds(horizontal)">
                                      <p:cBhvr>
                                        <p:cTn id="20" dur="500"/>
                                        <p:tgtEl>
                                          <p:spTgt spid="116768"/>
                                        </p:tgtEl>
                                      </p:cBhvr>
                                    </p:animEffect>
                                  </p:childTnLst>
                                </p:cTn>
                              </p:par>
                            </p:childTnLst>
                          </p:cTn>
                        </p:par>
                        <p:par>
                          <p:cTn id="21" fill="hold" nodeType="afterGroup">
                            <p:stCondLst>
                              <p:cond delay="1500"/>
                            </p:stCondLst>
                            <p:childTnLst>
                              <p:par>
                                <p:cTn id="22" presetID="3" presetClass="entr" presetSubtype="10" fill="hold" nodeType="afterEffect">
                                  <p:stCondLst>
                                    <p:cond delay="0"/>
                                  </p:stCondLst>
                                  <p:childTnLst>
                                    <p:set>
                                      <p:cBhvr>
                                        <p:cTn id="23" dur="1" fill="hold">
                                          <p:stCondLst>
                                            <p:cond delay="0"/>
                                          </p:stCondLst>
                                        </p:cTn>
                                        <p:tgtEl>
                                          <p:spTgt spid="116769"/>
                                        </p:tgtEl>
                                        <p:attrNameLst>
                                          <p:attrName>style.visibility</p:attrName>
                                        </p:attrNameLst>
                                      </p:cBhvr>
                                      <p:to>
                                        <p:strVal val="visible"/>
                                      </p:to>
                                    </p:set>
                                    <p:animEffect transition="in" filter="blinds(horizontal)">
                                      <p:cBhvr>
                                        <p:cTn id="24" dur="500"/>
                                        <p:tgtEl>
                                          <p:spTgt spid="116769"/>
                                        </p:tgtEl>
                                      </p:cBhvr>
                                    </p:animEffect>
                                  </p:childTnLst>
                                </p:cTn>
                              </p:par>
                            </p:childTnLst>
                          </p:cTn>
                        </p:par>
                        <p:par>
                          <p:cTn id="25" fill="hold" nodeType="afterGroup">
                            <p:stCondLst>
                              <p:cond delay="2000"/>
                            </p:stCondLst>
                            <p:childTnLst>
                              <p:par>
                                <p:cTn id="26" presetID="3" presetClass="entr" presetSubtype="10" fill="hold" nodeType="afterEffect">
                                  <p:stCondLst>
                                    <p:cond delay="0"/>
                                  </p:stCondLst>
                                  <p:childTnLst>
                                    <p:set>
                                      <p:cBhvr>
                                        <p:cTn id="27" dur="1" fill="hold">
                                          <p:stCondLst>
                                            <p:cond delay="0"/>
                                          </p:stCondLst>
                                        </p:cTn>
                                        <p:tgtEl>
                                          <p:spTgt spid="116764"/>
                                        </p:tgtEl>
                                        <p:attrNameLst>
                                          <p:attrName>style.visibility</p:attrName>
                                        </p:attrNameLst>
                                      </p:cBhvr>
                                      <p:to>
                                        <p:strVal val="visible"/>
                                      </p:to>
                                    </p:set>
                                    <p:animEffect transition="in" filter="blinds(horizontal)">
                                      <p:cBhvr>
                                        <p:cTn id="28" dur="500"/>
                                        <p:tgtEl>
                                          <p:spTgt spid="116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11">
            <a:extLst>
              <a:ext uri="{FF2B5EF4-FFF2-40B4-BE49-F238E27FC236}">
                <a16:creationId xmlns:a16="http://schemas.microsoft.com/office/drawing/2014/main" id="{0B51BCBC-C02E-44C9-BF2D-169C1C309DD2}"/>
              </a:ext>
            </a:extLst>
          </p:cNvPr>
          <p:cNvSpPr>
            <a:spLocks noChangeArrowheads="1"/>
          </p:cNvSpPr>
          <p:nvPr/>
        </p:nvSpPr>
        <p:spPr bwMode="auto">
          <a:xfrm>
            <a:off x="7158038" y="1328737"/>
            <a:ext cx="800100" cy="2100263"/>
          </a:xfrm>
          <a:prstGeom prst="verticalScroll">
            <a:avLst>
              <a:gd name="adj" fmla="val 12500"/>
            </a:avLst>
          </a:prstGeom>
          <a:solidFill>
            <a:srgbClr val="FFFFFF"/>
          </a:solidFill>
          <a:ln w="158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grpSp>
        <p:nvGrpSpPr>
          <p:cNvPr id="117780" name="Group 20">
            <a:extLst>
              <a:ext uri="{FF2B5EF4-FFF2-40B4-BE49-F238E27FC236}">
                <a16:creationId xmlns:a16="http://schemas.microsoft.com/office/drawing/2014/main" id="{1C05E049-608F-4034-9CB1-081317D4705D}"/>
              </a:ext>
            </a:extLst>
          </p:cNvPr>
          <p:cNvGrpSpPr>
            <a:grpSpLocks/>
          </p:cNvGrpSpPr>
          <p:nvPr/>
        </p:nvGrpSpPr>
        <p:grpSpPr bwMode="auto">
          <a:xfrm>
            <a:off x="1143000" y="985837"/>
            <a:ext cx="1714500" cy="3128963"/>
            <a:chOff x="0" y="384"/>
            <a:chExt cx="1440" cy="3504"/>
          </a:xfrm>
        </p:grpSpPr>
        <p:sp>
          <p:nvSpPr>
            <p:cNvPr id="48145" name="AutoShape 12" descr="Blue tissue paper">
              <a:extLst>
                <a:ext uri="{FF2B5EF4-FFF2-40B4-BE49-F238E27FC236}">
                  <a16:creationId xmlns:a16="http://schemas.microsoft.com/office/drawing/2014/main" id="{F4901388-B9C3-4D0C-B40F-B715B591E905}"/>
                </a:ext>
              </a:extLst>
            </p:cNvPr>
            <p:cNvSpPr>
              <a:spLocks noChangeArrowheads="1"/>
            </p:cNvSpPr>
            <p:nvPr/>
          </p:nvSpPr>
          <p:spPr bwMode="auto">
            <a:xfrm>
              <a:off x="0" y="384"/>
              <a:ext cx="1440" cy="3504"/>
            </a:xfrm>
            <a:prstGeom prst="flowChartDecision">
              <a:avLst/>
            </a:prstGeom>
            <a:blipFill dpi="0" rotWithShape="1">
              <a:blip r:embed="rId2"/>
              <a:srcRect/>
              <a:tile tx="0" ty="0" sx="100000" sy="100000" flip="none" algn="tl"/>
            </a:blipFill>
            <a:ln w="38100">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8146" name="Text Box 4">
              <a:extLst>
                <a:ext uri="{FF2B5EF4-FFF2-40B4-BE49-F238E27FC236}">
                  <a16:creationId xmlns:a16="http://schemas.microsoft.com/office/drawing/2014/main" id="{11D8F0F3-6ACD-40FB-8B23-FF067374AA77}"/>
                </a:ext>
              </a:extLst>
            </p:cNvPr>
            <p:cNvSpPr txBox="1">
              <a:spLocks noChangeArrowheads="1"/>
            </p:cNvSpPr>
            <p:nvPr/>
          </p:nvSpPr>
          <p:spPr bwMode="auto">
            <a:xfrm rot="10800000" flipV="1">
              <a:off x="192" y="1615"/>
              <a:ext cx="1011" cy="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575" i="1">
                  <a:solidFill>
                    <a:srgbClr val="FF00FF"/>
                  </a:solidFill>
                  <a:latin typeface="Arial" panose="020B0604020202020204" pitchFamily="34" charset="0"/>
                </a:rPr>
                <a:t>Tư tưởng tự do kinh tế</a:t>
              </a:r>
            </a:p>
          </p:txBody>
        </p:sp>
      </p:grpSp>
      <p:sp>
        <p:nvSpPr>
          <p:cNvPr id="48132" name="Text Box 6">
            <a:extLst>
              <a:ext uri="{FF2B5EF4-FFF2-40B4-BE49-F238E27FC236}">
                <a16:creationId xmlns:a16="http://schemas.microsoft.com/office/drawing/2014/main" id="{B2215EE6-487E-43F1-981C-FEC004DB2AA4}"/>
              </a:ext>
            </a:extLst>
          </p:cNvPr>
          <p:cNvSpPr txBox="1">
            <a:spLocks noChangeArrowheads="1"/>
          </p:cNvSpPr>
          <p:nvPr/>
        </p:nvSpPr>
        <p:spPr bwMode="auto">
          <a:xfrm rot="5400000">
            <a:off x="6624043" y="2147222"/>
            <a:ext cx="1885950"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575">
                <a:solidFill>
                  <a:srgbClr val="0000FF"/>
                </a:solidFill>
                <a:latin typeface="Arial" panose="020B0604020202020204" pitchFamily="34" charset="0"/>
              </a:rPr>
              <a:t>Adam Smith</a:t>
            </a:r>
          </a:p>
        </p:txBody>
      </p:sp>
      <p:grpSp>
        <p:nvGrpSpPr>
          <p:cNvPr id="117782" name="Group 22">
            <a:extLst>
              <a:ext uri="{FF2B5EF4-FFF2-40B4-BE49-F238E27FC236}">
                <a16:creationId xmlns:a16="http://schemas.microsoft.com/office/drawing/2014/main" id="{D281FEE9-6BF9-4817-9B77-E56D98767CB7}"/>
              </a:ext>
            </a:extLst>
          </p:cNvPr>
          <p:cNvGrpSpPr>
            <a:grpSpLocks/>
          </p:cNvGrpSpPr>
          <p:nvPr/>
        </p:nvGrpSpPr>
        <p:grpSpPr bwMode="auto">
          <a:xfrm>
            <a:off x="3371850" y="1157288"/>
            <a:ext cx="3371850" cy="600075"/>
            <a:chOff x="1872" y="576"/>
            <a:chExt cx="2832" cy="672"/>
          </a:xfrm>
        </p:grpSpPr>
        <p:sp>
          <p:nvSpPr>
            <p:cNvPr id="48143" name="Rectangle 15" descr="90%">
              <a:extLst>
                <a:ext uri="{FF2B5EF4-FFF2-40B4-BE49-F238E27FC236}">
                  <a16:creationId xmlns:a16="http://schemas.microsoft.com/office/drawing/2014/main" id="{561327E0-536B-4E30-AE06-91F1CF7EEC0B}"/>
                </a:ext>
              </a:extLst>
            </p:cNvPr>
            <p:cNvSpPr>
              <a:spLocks noChangeArrowheads="1"/>
            </p:cNvSpPr>
            <p:nvPr/>
          </p:nvSpPr>
          <p:spPr bwMode="auto">
            <a:xfrm>
              <a:off x="1872" y="576"/>
              <a:ext cx="2832" cy="672"/>
            </a:xfrm>
            <a:prstGeom prst="rect">
              <a:avLst/>
            </a:prstGeom>
            <a:blipFill dpi="0" rotWithShape="0">
              <a:blip r:embed="rId3"/>
              <a:srcRect/>
              <a:tile tx="0" ty="0" sx="100000" sy="100000" flip="none" algn="tl"/>
            </a:blip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8144" name="Text Box 7">
              <a:extLst>
                <a:ext uri="{FF2B5EF4-FFF2-40B4-BE49-F238E27FC236}">
                  <a16:creationId xmlns:a16="http://schemas.microsoft.com/office/drawing/2014/main" id="{C9CD8106-5854-4E0A-9BBB-DD6CD58E1137}"/>
                </a:ext>
              </a:extLst>
            </p:cNvPr>
            <p:cNvSpPr txBox="1">
              <a:spLocks noChangeArrowheads="1"/>
            </p:cNvSpPr>
            <p:nvPr/>
          </p:nvSpPr>
          <p:spPr bwMode="auto">
            <a:xfrm>
              <a:off x="1872" y="672"/>
              <a:ext cx="2736" cy="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a:solidFill>
                    <a:schemeClr val="tx1"/>
                  </a:solidFill>
                  <a:latin typeface="Arial" panose="020B0604020202020204" pitchFamily="34" charset="0"/>
                </a:rPr>
                <a:t>Đề cao sự điều tiết của  “bàn tay vô hình”</a:t>
              </a:r>
            </a:p>
          </p:txBody>
        </p:sp>
      </p:grpSp>
      <p:grpSp>
        <p:nvGrpSpPr>
          <p:cNvPr id="117783" name="Group 23">
            <a:extLst>
              <a:ext uri="{FF2B5EF4-FFF2-40B4-BE49-F238E27FC236}">
                <a16:creationId xmlns:a16="http://schemas.microsoft.com/office/drawing/2014/main" id="{C3F44052-45FC-41EF-88E9-B9149AE0409B}"/>
              </a:ext>
            </a:extLst>
          </p:cNvPr>
          <p:cNvGrpSpPr>
            <a:grpSpLocks/>
          </p:cNvGrpSpPr>
          <p:nvPr/>
        </p:nvGrpSpPr>
        <p:grpSpPr bwMode="auto">
          <a:xfrm>
            <a:off x="3343275" y="2228850"/>
            <a:ext cx="3400425" cy="600075"/>
            <a:chOff x="1848" y="1776"/>
            <a:chExt cx="2856" cy="672"/>
          </a:xfrm>
        </p:grpSpPr>
        <p:sp>
          <p:nvSpPr>
            <p:cNvPr id="48141" name="Rectangle 16" descr="90%">
              <a:extLst>
                <a:ext uri="{FF2B5EF4-FFF2-40B4-BE49-F238E27FC236}">
                  <a16:creationId xmlns:a16="http://schemas.microsoft.com/office/drawing/2014/main" id="{8225D72B-B7AE-4388-85B2-52082DE672B7}"/>
                </a:ext>
              </a:extLst>
            </p:cNvPr>
            <p:cNvSpPr>
              <a:spLocks noChangeArrowheads="1"/>
            </p:cNvSpPr>
            <p:nvPr/>
          </p:nvSpPr>
          <p:spPr bwMode="auto">
            <a:xfrm>
              <a:off x="1872" y="1776"/>
              <a:ext cx="2832" cy="672"/>
            </a:xfrm>
            <a:prstGeom prst="rect">
              <a:avLst/>
            </a:prstGeom>
            <a:blipFill dpi="0" rotWithShape="0">
              <a:blip r:embed="rId3"/>
              <a:srcRect/>
              <a:tile tx="0" ty="0" sx="100000" sy="100000" flip="none" algn="tl"/>
            </a:blip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7768" name="Text Box 8">
              <a:extLst>
                <a:ext uri="{FF2B5EF4-FFF2-40B4-BE49-F238E27FC236}">
                  <a16:creationId xmlns:a16="http://schemas.microsoft.com/office/drawing/2014/main" id="{989CD383-2312-4748-B585-E7F30808CE8A}"/>
                </a:ext>
              </a:extLst>
            </p:cNvPr>
            <p:cNvSpPr txBox="1">
              <a:spLocks noChangeArrowheads="1"/>
            </p:cNvSpPr>
            <p:nvPr/>
          </p:nvSpPr>
          <p:spPr bwMode="auto">
            <a:xfrm>
              <a:off x="1848" y="1776"/>
              <a:ext cx="2712"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238" b="1"/>
                <a:t> Cả thị trường tự điều chỉnh những số lượng cung và những số lượng cầu</a:t>
              </a:r>
            </a:p>
          </p:txBody>
        </p:sp>
      </p:grpSp>
      <p:grpSp>
        <p:nvGrpSpPr>
          <p:cNvPr id="117784" name="Group 24">
            <a:extLst>
              <a:ext uri="{FF2B5EF4-FFF2-40B4-BE49-F238E27FC236}">
                <a16:creationId xmlns:a16="http://schemas.microsoft.com/office/drawing/2014/main" id="{18082762-8433-4DF8-9888-4CB999AECE10}"/>
              </a:ext>
            </a:extLst>
          </p:cNvPr>
          <p:cNvGrpSpPr>
            <a:grpSpLocks/>
          </p:cNvGrpSpPr>
          <p:nvPr/>
        </p:nvGrpSpPr>
        <p:grpSpPr bwMode="auto">
          <a:xfrm>
            <a:off x="3357563" y="3396854"/>
            <a:ext cx="3371850" cy="600075"/>
            <a:chOff x="1860" y="3084"/>
            <a:chExt cx="2832" cy="672"/>
          </a:xfrm>
        </p:grpSpPr>
        <p:sp>
          <p:nvSpPr>
            <p:cNvPr id="48139" name="Rectangle 19" descr="90%">
              <a:extLst>
                <a:ext uri="{FF2B5EF4-FFF2-40B4-BE49-F238E27FC236}">
                  <a16:creationId xmlns:a16="http://schemas.microsoft.com/office/drawing/2014/main" id="{A4CCE6DF-1BCD-4172-BDEF-FD0C004F7500}"/>
                </a:ext>
              </a:extLst>
            </p:cNvPr>
            <p:cNvSpPr>
              <a:spLocks noChangeArrowheads="1"/>
            </p:cNvSpPr>
            <p:nvPr/>
          </p:nvSpPr>
          <p:spPr bwMode="auto">
            <a:xfrm>
              <a:off x="1860" y="3084"/>
              <a:ext cx="2832" cy="672"/>
            </a:xfrm>
            <a:prstGeom prst="rect">
              <a:avLst/>
            </a:prstGeom>
            <a:blipFill dpi="0" rotWithShape="0">
              <a:blip r:embed="rId3"/>
              <a:srcRect/>
              <a:tile tx="0" ty="0" sx="100000" sy="100000" flip="none" algn="tl"/>
            </a:blip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17769" name="Text Box 9">
              <a:extLst>
                <a:ext uri="{FF2B5EF4-FFF2-40B4-BE49-F238E27FC236}">
                  <a16:creationId xmlns:a16="http://schemas.microsoft.com/office/drawing/2014/main" id="{2F435B7F-2021-425F-86BB-1899E0F51DB8}"/>
                </a:ext>
              </a:extLst>
            </p:cNvPr>
            <p:cNvSpPr txBox="1">
              <a:spLocks noChangeArrowheads="1"/>
            </p:cNvSpPr>
            <p:nvPr/>
          </p:nvSpPr>
          <p:spPr bwMode="auto">
            <a:xfrm>
              <a:off x="1860" y="3219"/>
              <a:ext cx="2688" cy="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1238" b="1"/>
                <a:t>Sự can thiệp của Nhà nước phải là tối thiểu</a:t>
              </a:r>
            </a:p>
          </p:txBody>
        </p:sp>
      </p:grpSp>
      <p:grpSp>
        <p:nvGrpSpPr>
          <p:cNvPr id="117781" name="Group 21">
            <a:extLst>
              <a:ext uri="{FF2B5EF4-FFF2-40B4-BE49-F238E27FC236}">
                <a16:creationId xmlns:a16="http://schemas.microsoft.com/office/drawing/2014/main" id="{6BCCC310-2DA5-4A7D-AF27-E57C1BB09B22}"/>
              </a:ext>
            </a:extLst>
          </p:cNvPr>
          <p:cNvGrpSpPr>
            <a:grpSpLocks/>
          </p:cNvGrpSpPr>
          <p:nvPr/>
        </p:nvGrpSpPr>
        <p:grpSpPr bwMode="auto">
          <a:xfrm>
            <a:off x="2800350" y="1371600"/>
            <a:ext cx="514350" cy="2357438"/>
            <a:chOff x="1392" y="816"/>
            <a:chExt cx="432" cy="2640"/>
          </a:xfrm>
        </p:grpSpPr>
        <p:sp>
          <p:nvSpPr>
            <p:cNvPr id="48137" name="AutoShape 14">
              <a:extLst>
                <a:ext uri="{FF2B5EF4-FFF2-40B4-BE49-F238E27FC236}">
                  <a16:creationId xmlns:a16="http://schemas.microsoft.com/office/drawing/2014/main" id="{31C140BB-FCDF-446E-AA2A-7D8725588CD8}"/>
                </a:ext>
              </a:extLst>
            </p:cNvPr>
            <p:cNvSpPr>
              <a:spLocks/>
            </p:cNvSpPr>
            <p:nvPr/>
          </p:nvSpPr>
          <p:spPr bwMode="auto">
            <a:xfrm>
              <a:off x="1392" y="816"/>
              <a:ext cx="432" cy="2640"/>
            </a:xfrm>
            <a:prstGeom prst="leftBrace">
              <a:avLst>
                <a:gd name="adj1" fmla="val 50926"/>
                <a:gd name="adj2" fmla="val 50000"/>
              </a:avLst>
            </a:prstGeom>
            <a:noFill/>
            <a:ln w="38100">
              <a:solidFill>
                <a:srgbClr val="78DE7A"/>
              </a:solidFill>
              <a:round/>
              <a:headEnd type="stealth" w="lg" len="lg"/>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8138" name="Line 18">
              <a:extLst>
                <a:ext uri="{FF2B5EF4-FFF2-40B4-BE49-F238E27FC236}">
                  <a16:creationId xmlns:a16="http://schemas.microsoft.com/office/drawing/2014/main" id="{DE592332-BAD5-44E7-AE00-80C99DC83098}"/>
                </a:ext>
              </a:extLst>
            </p:cNvPr>
            <p:cNvSpPr>
              <a:spLocks noChangeShapeType="1"/>
            </p:cNvSpPr>
            <p:nvPr/>
          </p:nvSpPr>
          <p:spPr bwMode="auto">
            <a:xfrm>
              <a:off x="1440" y="2136"/>
              <a:ext cx="384" cy="0"/>
            </a:xfrm>
            <a:prstGeom prst="line">
              <a:avLst/>
            </a:prstGeom>
            <a:noFill/>
            <a:ln w="38100">
              <a:solidFill>
                <a:srgbClr val="78DE7A"/>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17780"/>
                                        </p:tgtEl>
                                        <p:attrNameLst>
                                          <p:attrName>style.visibility</p:attrName>
                                        </p:attrNameLst>
                                      </p:cBhvr>
                                      <p:to>
                                        <p:strVal val="visible"/>
                                      </p:to>
                                    </p:set>
                                    <p:animEffect transition="in" filter="blinds(horizontal)">
                                      <p:cBhvr>
                                        <p:cTn id="7" dur="500"/>
                                        <p:tgtEl>
                                          <p:spTgt spid="117780"/>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117781"/>
                                        </p:tgtEl>
                                        <p:attrNameLst>
                                          <p:attrName>style.visibility</p:attrName>
                                        </p:attrNameLst>
                                      </p:cBhvr>
                                      <p:to>
                                        <p:strVal val="visible"/>
                                      </p:to>
                                    </p:set>
                                    <p:animEffect transition="in" filter="box(in)">
                                      <p:cBhvr>
                                        <p:cTn id="11" dur="500"/>
                                        <p:tgtEl>
                                          <p:spTgt spid="11778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17782"/>
                                        </p:tgtEl>
                                        <p:attrNameLst>
                                          <p:attrName>style.visibility</p:attrName>
                                        </p:attrNameLst>
                                      </p:cBhvr>
                                      <p:to>
                                        <p:strVal val="visible"/>
                                      </p:to>
                                    </p:set>
                                    <p:animEffect transition="in" filter="blinds(horizontal)">
                                      <p:cBhvr>
                                        <p:cTn id="16" dur="500"/>
                                        <p:tgtEl>
                                          <p:spTgt spid="11778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17783"/>
                                        </p:tgtEl>
                                        <p:attrNameLst>
                                          <p:attrName>style.visibility</p:attrName>
                                        </p:attrNameLst>
                                      </p:cBhvr>
                                      <p:to>
                                        <p:strVal val="visible"/>
                                      </p:to>
                                    </p:set>
                                    <p:animEffect transition="in" filter="blinds(horizontal)">
                                      <p:cBhvr>
                                        <p:cTn id="21" dur="500"/>
                                        <p:tgtEl>
                                          <p:spTgt spid="11778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117784"/>
                                        </p:tgtEl>
                                        <p:attrNameLst>
                                          <p:attrName>style.visibility</p:attrName>
                                        </p:attrNameLst>
                                      </p:cBhvr>
                                      <p:to>
                                        <p:strVal val="visible"/>
                                      </p:to>
                                    </p:set>
                                    <p:animEffect transition="in" filter="box(in)">
                                      <p:cBhvr>
                                        <p:cTn id="26" dur="500"/>
                                        <p:tgtEl>
                                          <p:spTgt spid="117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4">
            <a:extLst>
              <a:ext uri="{FF2B5EF4-FFF2-40B4-BE49-F238E27FC236}">
                <a16:creationId xmlns:a16="http://schemas.microsoft.com/office/drawing/2014/main" id="{1FD02FCD-6448-4260-BCE7-98FE9FA95BEB}"/>
              </a:ext>
            </a:extLst>
          </p:cNvPr>
          <p:cNvSpPr>
            <a:spLocks noChangeArrowheads="1"/>
          </p:cNvSpPr>
          <p:nvPr/>
        </p:nvSpPr>
        <p:spPr bwMode="auto">
          <a:xfrm>
            <a:off x="7158038" y="1328737"/>
            <a:ext cx="800100" cy="2100263"/>
          </a:xfrm>
          <a:prstGeom prst="verticalScroll">
            <a:avLst>
              <a:gd name="adj" fmla="val 12500"/>
            </a:avLst>
          </a:prstGeom>
          <a:solidFill>
            <a:srgbClr val="FFFFFF"/>
          </a:solidFill>
          <a:ln w="158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49155" name="Text Box 5">
            <a:extLst>
              <a:ext uri="{FF2B5EF4-FFF2-40B4-BE49-F238E27FC236}">
                <a16:creationId xmlns:a16="http://schemas.microsoft.com/office/drawing/2014/main" id="{F68EE14E-25DE-4112-99F2-198F129D004A}"/>
              </a:ext>
            </a:extLst>
          </p:cNvPr>
          <p:cNvSpPr txBox="1">
            <a:spLocks noChangeArrowheads="1"/>
          </p:cNvSpPr>
          <p:nvPr/>
        </p:nvSpPr>
        <p:spPr bwMode="auto">
          <a:xfrm rot="5400000">
            <a:off x="6624043" y="2147222"/>
            <a:ext cx="1885950"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575">
                <a:solidFill>
                  <a:srgbClr val="0000FF"/>
                </a:solidFill>
                <a:latin typeface="Arial" panose="020B0604020202020204" pitchFamily="34" charset="0"/>
              </a:rPr>
              <a:t>Adam Smith</a:t>
            </a:r>
          </a:p>
        </p:txBody>
      </p:sp>
      <p:sp>
        <p:nvSpPr>
          <p:cNvPr id="49156" name="Text Box 6">
            <a:extLst>
              <a:ext uri="{FF2B5EF4-FFF2-40B4-BE49-F238E27FC236}">
                <a16:creationId xmlns:a16="http://schemas.microsoft.com/office/drawing/2014/main" id="{8FB922A9-5F5D-436C-87D5-9D204AD59A60}"/>
              </a:ext>
            </a:extLst>
          </p:cNvPr>
          <p:cNvSpPr txBox="1">
            <a:spLocks noChangeArrowheads="1"/>
          </p:cNvSpPr>
          <p:nvPr/>
        </p:nvSpPr>
        <p:spPr bwMode="auto">
          <a:xfrm>
            <a:off x="2555081" y="1037035"/>
            <a:ext cx="3714750"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575" i="1" u="sng">
                <a:solidFill>
                  <a:schemeClr val="tx1"/>
                </a:solidFill>
                <a:latin typeface="Arial" panose="020B0604020202020204" pitchFamily="34" charset="0"/>
              </a:rPr>
              <a:t>Lý thuyết giá trị - lao động</a:t>
            </a:r>
            <a:r>
              <a:rPr lang="en-US" altLang="en-US" sz="1575" u="sng">
                <a:solidFill>
                  <a:schemeClr val="tx1"/>
                </a:solidFill>
                <a:latin typeface="Arial" panose="020B0604020202020204" pitchFamily="34" charset="0"/>
              </a:rPr>
              <a:t> </a:t>
            </a:r>
          </a:p>
        </p:txBody>
      </p:sp>
      <p:sp>
        <p:nvSpPr>
          <p:cNvPr id="119815" name="Text Box 7">
            <a:extLst>
              <a:ext uri="{FF2B5EF4-FFF2-40B4-BE49-F238E27FC236}">
                <a16:creationId xmlns:a16="http://schemas.microsoft.com/office/drawing/2014/main" id="{361E3E68-478C-4A08-96A9-BFC35251B10B}"/>
              </a:ext>
            </a:extLst>
          </p:cNvPr>
          <p:cNvSpPr txBox="1">
            <a:spLocks noChangeArrowheads="1"/>
          </p:cNvSpPr>
          <p:nvPr/>
        </p:nvSpPr>
        <p:spPr bwMode="auto">
          <a:xfrm>
            <a:off x="1575197" y="1734741"/>
            <a:ext cx="52006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v"/>
            </a:pPr>
            <a:r>
              <a:rPr lang="en-US" altLang="en-US" sz="1350" b="0">
                <a:solidFill>
                  <a:schemeClr val="tx1"/>
                </a:solidFill>
                <a:latin typeface="Times New Roman" panose="02020603050405020304" pitchFamily="18" charset="0"/>
                <a:cs typeface="Times New Roman" panose="02020603050405020304" pitchFamily="18" charset="0"/>
              </a:rPr>
              <a:t>  Tất cả các loại lao động sản xuất đều tạo ra giá trị, lao động là thước đo cuối cùng của giá trị </a:t>
            </a:r>
          </a:p>
        </p:txBody>
      </p:sp>
      <p:sp>
        <p:nvSpPr>
          <p:cNvPr id="119816" name="Text Box 8">
            <a:extLst>
              <a:ext uri="{FF2B5EF4-FFF2-40B4-BE49-F238E27FC236}">
                <a16:creationId xmlns:a16="http://schemas.microsoft.com/office/drawing/2014/main" id="{E8C6183C-5C2F-4203-B4CB-166AE17089A6}"/>
              </a:ext>
            </a:extLst>
          </p:cNvPr>
          <p:cNvSpPr txBox="1">
            <a:spLocks noChangeArrowheads="1"/>
          </p:cNvSpPr>
          <p:nvPr/>
        </p:nvSpPr>
        <p:spPr bwMode="auto">
          <a:xfrm>
            <a:off x="1546622" y="2539603"/>
            <a:ext cx="52578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v"/>
            </a:pPr>
            <a:r>
              <a:rPr lang="en-US" altLang="en-US" sz="1350" b="0">
                <a:solidFill>
                  <a:schemeClr val="tx1"/>
                </a:solidFill>
                <a:latin typeface="Times New Roman" panose="02020603050405020304" pitchFamily="18" charset="0"/>
                <a:cs typeface="Times New Roman" panose="02020603050405020304" pitchFamily="18" charset="0"/>
              </a:rPr>
              <a:t> Giá trị được biểu hiện ở giá trị trao đổi trong quan hệ số lượng với các hàng hoá khác </a:t>
            </a:r>
          </a:p>
        </p:txBody>
      </p:sp>
      <p:sp>
        <p:nvSpPr>
          <p:cNvPr id="119817" name="Text Box 9">
            <a:extLst>
              <a:ext uri="{FF2B5EF4-FFF2-40B4-BE49-F238E27FC236}">
                <a16:creationId xmlns:a16="http://schemas.microsoft.com/office/drawing/2014/main" id="{829E2541-1C54-42C2-B70B-E36778A0343C}"/>
              </a:ext>
            </a:extLst>
          </p:cNvPr>
          <p:cNvSpPr txBox="1">
            <a:spLocks noChangeArrowheads="1"/>
          </p:cNvSpPr>
          <p:nvPr/>
        </p:nvSpPr>
        <p:spPr bwMode="auto">
          <a:xfrm>
            <a:off x="1575197" y="3238501"/>
            <a:ext cx="53149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v"/>
            </a:pPr>
            <a:r>
              <a:rPr lang="en-US" altLang="en-US" sz="1350" b="0">
                <a:solidFill>
                  <a:schemeClr val="tx1"/>
                </a:solidFill>
                <a:latin typeface="Times New Roman" panose="02020603050405020304" pitchFamily="18" charset="0"/>
                <a:cs typeface="Times New Roman" panose="02020603050405020304" pitchFamily="18" charset="0"/>
              </a:rPr>
              <a:t> Lượng giá trị do hao phí lao động trung bình cần thiết quyết định. Lao động giản đơn và lao động phức tạp sẽ ảnh hưởng khác nhau đến giá trị</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blinds(horizontal)">
                                      <p:cBhvr>
                                        <p:cTn id="7" dur="500"/>
                                        <p:tgtEl>
                                          <p:spTgt spid="1198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816"/>
                                        </p:tgtEl>
                                        <p:attrNameLst>
                                          <p:attrName>style.visibility</p:attrName>
                                        </p:attrNameLst>
                                      </p:cBhvr>
                                      <p:to>
                                        <p:strVal val="visible"/>
                                      </p:to>
                                    </p:set>
                                    <p:animEffect transition="in" filter="blinds(horizontal)">
                                      <p:cBhvr>
                                        <p:cTn id="12" dur="500"/>
                                        <p:tgtEl>
                                          <p:spTgt spid="1198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9817"/>
                                        </p:tgtEl>
                                        <p:attrNameLst>
                                          <p:attrName>style.visibility</p:attrName>
                                        </p:attrNameLst>
                                      </p:cBhvr>
                                      <p:to>
                                        <p:strVal val="visible"/>
                                      </p:to>
                                    </p:set>
                                    <p:animEffect transition="in" filter="blinds(horizontal)">
                                      <p:cBhvr>
                                        <p:cTn id="17"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5" grpId="0"/>
      <p:bldP spid="119816" grpId="0"/>
      <p:bldP spid="1198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a:extLst>
              <a:ext uri="{FF2B5EF4-FFF2-40B4-BE49-F238E27FC236}">
                <a16:creationId xmlns:a16="http://schemas.microsoft.com/office/drawing/2014/main" id="{0C037D60-7A56-4AF7-83DB-B6F7D7E661EB}"/>
              </a:ext>
            </a:extLst>
          </p:cNvPr>
          <p:cNvSpPr>
            <a:spLocks noChangeArrowheads="1"/>
          </p:cNvSpPr>
          <p:nvPr/>
        </p:nvSpPr>
        <p:spPr bwMode="auto">
          <a:xfrm>
            <a:off x="7158038" y="1328737"/>
            <a:ext cx="800100" cy="2100263"/>
          </a:xfrm>
          <a:prstGeom prst="verticalScroll">
            <a:avLst>
              <a:gd name="adj" fmla="val 12500"/>
            </a:avLst>
          </a:prstGeom>
          <a:solidFill>
            <a:srgbClr val="FFFFFF"/>
          </a:solidFill>
          <a:ln w="158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50179" name="Text Box 3">
            <a:extLst>
              <a:ext uri="{FF2B5EF4-FFF2-40B4-BE49-F238E27FC236}">
                <a16:creationId xmlns:a16="http://schemas.microsoft.com/office/drawing/2014/main" id="{EE73A249-041C-4974-B8E9-0989DED0D33F}"/>
              </a:ext>
            </a:extLst>
          </p:cNvPr>
          <p:cNvSpPr txBox="1">
            <a:spLocks noChangeArrowheads="1"/>
          </p:cNvSpPr>
          <p:nvPr/>
        </p:nvSpPr>
        <p:spPr bwMode="auto">
          <a:xfrm rot="5400000">
            <a:off x="6624043" y="2147222"/>
            <a:ext cx="1885950"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575">
                <a:solidFill>
                  <a:srgbClr val="0000FF"/>
                </a:solidFill>
                <a:latin typeface="Arial" panose="020B0604020202020204" pitchFamily="34" charset="0"/>
              </a:rPr>
              <a:t>Adam Smith</a:t>
            </a:r>
          </a:p>
        </p:txBody>
      </p:sp>
      <p:sp>
        <p:nvSpPr>
          <p:cNvPr id="50180" name="Text Box 4">
            <a:extLst>
              <a:ext uri="{FF2B5EF4-FFF2-40B4-BE49-F238E27FC236}">
                <a16:creationId xmlns:a16="http://schemas.microsoft.com/office/drawing/2014/main" id="{A28AAD4B-E796-49CF-9773-C7503E5AF4C8}"/>
              </a:ext>
            </a:extLst>
          </p:cNvPr>
          <p:cNvSpPr txBox="1">
            <a:spLocks noChangeArrowheads="1"/>
          </p:cNvSpPr>
          <p:nvPr/>
        </p:nvSpPr>
        <p:spPr bwMode="auto">
          <a:xfrm>
            <a:off x="2528888" y="939404"/>
            <a:ext cx="3714750"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575" u="sng">
                <a:solidFill>
                  <a:schemeClr val="tx1"/>
                </a:solidFill>
                <a:latin typeface="Arial" panose="020B0604020202020204" pitchFamily="34" charset="0"/>
              </a:rPr>
              <a:t>Lý thuyết giá trị - lao động </a:t>
            </a:r>
          </a:p>
        </p:txBody>
      </p:sp>
      <p:sp>
        <p:nvSpPr>
          <p:cNvPr id="134152" name="Text Box 8">
            <a:extLst>
              <a:ext uri="{FF2B5EF4-FFF2-40B4-BE49-F238E27FC236}">
                <a16:creationId xmlns:a16="http://schemas.microsoft.com/office/drawing/2014/main" id="{866192B2-45D9-4644-B642-7BECB71408EA}"/>
              </a:ext>
            </a:extLst>
          </p:cNvPr>
          <p:cNvSpPr txBox="1">
            <a:spLocks noChangeArrowheads="1"/>
          </p:cNvSpPr>
          <p:nvPr/>
        </p:nvSpPr>
        <p:spPr bwMode="auto">
          <a:xfrm>
            <a:off x="1614488" y="1662112"/>
            <a:ext cx="55435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 typeface="Wingdings" panose="05000000000000000000" pitchFamily="2" charset="2"/>
              <a:buChar char="v"/>
            </a:pPr>
            <a:r>
              <a:rPr lang="en-US" altLang="en-US" sz="1350" b="0">
                <a:solidFill>
                  <a:schemeClr val="tx1"/>
                </a:solidFill>
                <a:latin typeface="Times New Roman" panose="02020603050405020304" pitchFamily="18" charset="0"/>
                <a:cs typeface="Times New Roman" panose="02020603050405020304" pitchFamily="18" charset="0"/>
              </a:rPr>
              <a:t> Smith đã phân biệt giá cả tự nhiên và giá cả thị trường </a:t>
            </a:r>
          </a:p>
        </p:txBody>
      </p:sp>
      <p:sp>
        <p:nvSpPr>
          <p:cNvPr id="134153" name="Text Box 9">
            <a:extLst>
              <a:ext uri="{FF2B5EF4-FFF2-40B4-BE49-F238E27FC236}">
                <a16:creationId xmlns:a16="http://schemas.microsoft.com/office/drawing/2014/main" id="{86B35E67-A422-4A73-8582-D5A356739768}"/>
              </a:ext>
            </a:extLst>
          </p:cNvPr>
          <p:cNvSpPr txBox="1">
            <a:spLocks noChangeArrowheads="1"/>
          </p:cNvSpPr>
          <p:nvPr/>
        </p:nvSpPr>
        <p:spPr bwMode="auto">
          <a:xfrm>
            <a:off x="1526382" y="2185987"/>
            <a:ext cx="510301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cs typeface="Times New Roman" panose="02020603050405020304" pitchFamily="18" charset="0"/>
              </a:rPr>
              <a:t> G/C  tự nhiên (giá trị) = Tiền lương + Lợi nhuận TB + Địa tô </a:t>
            </a:r>
          </a:p>
        </p:txBody>
      </p:sp>
      <p:sp>
        <p:nvSpPr>
          <p:cNvPr id="134154" name="Text Box 10">
            <a:extLst>
              <a:ext uri="{FF2B5EF4-FFF2-40B4-BE49-F238E27FC236}">
                <a16:creationId xmlns:a16="http://schemas.microsoft.com/office/drawing/2014/main" id="{DBD7AC90-D40A-4409-AC04-4E45BF078D87}"/>
              </a:ext>
            </a:extLst>
          </p:cNvPr>
          <p:cNvSpPr txBox="1">
            <a:spLocks noChangeArrowheads="1"/>
          </p:cNvSpPr>
          <p:nvPr/>
        </p:nvSpPr>
        <p:spPr bwMode="auto">
          <a:xfrm>
            <a:off x="1814513" y="2733676"/>
            <a:ext cx="5143500"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cs typeface="Times New Roman" panose="02020603050405020304" pitchFamily="18" charset="0"/>
              </a:rPr>
              <a:t> Giá cả thị trường: là giá bán thực tế của hàng hoá. Hoạt động của cung và cầu sẽ làm cho giá cả thị trường giao động xung quanh giá cả tự nhiên. </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4152"/>
                                        </p:tgtEl>
                                        <p:attrNameLst>
                                          <p:attrName>style.visibility</p:attrName>
                                        </p:attrNameLst>
                                      </p:cBhvr>
                                      <p:to>
                                        <p:strVal val="visible"/>
                                      </p:to>
                                    </p:set>
                                    <p:animEffect transition="in" filter="blinds(horizontal)">
                                      <p:cBhvr>
                                        <p:cTn id="7" dur="500"/>
                                        <p:tgtEl>
                                          <p:spTgt spid="134152"/>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4153"/>
                                        </p:tgtEl>
                                        <p:attrNameLst>
                                          <p:attrName>style.visibility</p:attrName>
                                        </p:attrNameLst>
                                      </p:cBhvr>
                                      <p:to>
                                        <p:strVal val="visible"/>
                                      </p:to>
                                    </p:set>
                                    <p:animEffect transition="in" filter="blinds(horizontal)">
                                      <p:cBhvr>
                                        <p:cTn id="11" dur="500"/>
                                        <p:tgtEl>
                                          <p:spTgt spid="134153"/>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34154"/>
                                        </p:tgtEl>
                                        <p:attrNameLst>
                                          <p:attrName>style.visibility</p:attrName>
                                        </p:attrNameLst>
                                      </p:cBhvr>
                                      <p:to>
                                        <p:strVal val="visible"/>
                                      </p:to>
                                    </p:set>
                                    <p:animEffect transition="in" filter="blinds(horizontal)">
                                      <p:cBhvr>
                                        <p:cTn id="15" dur="500"/>
                                        <p:tgtEl>
                                          <p:spTgt spid="134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2" grpId="0"/>
      <p:bldP spid="134153" grpId="0"/>
      <p:bldP spid="1341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Text Box 4">
            <a:extLst>
              <a:ext uri="{FF2B5EF4-FFF2-40B4-BE49-F238E27FC236}">
                <a16:creationId xmlns:a16="http://schemas.microsoft.com/office/drawing/2014/main" id="{9B49C3BA-344A-494A-AC42-C5E3E9037245}"/>
              </a:ext>
            </a:extLst>
          </p:cNvPr>
          <p:cNvSpPr txBox="1">
            <a:spLocks noChangeArrowheads="1"/>
          </p:cNvSpPr>
          <p:nvPr/>
        </p:nvSpPr>
        <p:spPr bwMode="auto">
          <a:xfrm>
            <a:off x="2776538" y="871538"/>
            <a:ext cx="3095625"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575">
                <a:solidFill>
                  <a:srgbClr val="0000FF"/>
                </a:solidFill>
                <a:latin typeface="Arial" panose="020B0604020202020204" pitchFamily="34" charset="0"/>
              </a:rPr>
              <a:t>Kinh tế chính trị  Mác - Lênin</a:t>
            </a:r>
          </a:p>
        </p:txBody>
      </p:sp>
      <p:sp>
        <p:nvSpPr>
          <p:cNvPr id="120851" name="Text Box 19">
            <a:extLst>
              <a:ext uri="{FF2B5EF4-FFF2-40B4-BE49-F238E27FC236}">
                <a16:creationId xmlns:a16="http://schemas.microsoft.com/office/drawing/2014/main" id="{7DEB6167-920C-4148-A66A-568F79C76A83}"/>
              </a:ext>
            </a:extLst>
          </p:cNvPr>
          <p:cNvSpPr txBox="1">
            <a:spLocks noChangeArrowheads="1"/>
          </p:cNvSpPr>
          <p:nvPr/>
        </p:nvSpPr>
        <p:spPr bwMode="auto">
          <a:xfrm rot="21453285">
            <a:off x="3371850" y="1350485"/>
            <a:ext cx="2857500" cy="24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338"/>
              </a:spcBef>
              <a:spcAft>
                <a:spcPts val="338"/>
              </a:spcAft>
              <a:defRPr/>
            </a:pPr>
            <a:r>
              <a:rPr lang="en-US" sz="1013"/>
              <a:t> </a:t>
            </a:r>
          </a:p>
        </p:txBody>
      </p:sp>
      <p:grpSp>
        <p:nvGrpSpPr>
          <p:cNvPr id="120868" name="Group 36">
            <a:extLst>
              <a:ext uri="{FF2B5EF4-FFF2-40B4-BE49-F238E27FC236}">
                <a16:creationId xmlns:a16="http://schemas.microsoft.com/office/drawing/2014/main" id="{4EAD3D4F-A867-436E-94DC-BED05FE98C9E}"/>
              </a:ext>
            </a:extLst>
          </p:cNvPr>
          <p:cNvGrpSpPr>
            <a:grpSpLocks/>
          </p:cNvGrpSpPr>
          <p:nvPr/>
        </p:nvGrpSpPr>
        <p:grpSpPr bwMode="auto">
          <a:xfrm>
            <a:off x="2271713" y="1513285"/>
            <a:ext cx="5343525" cy="2796778"/>
            <a:chOff x="360" y="672"/>
            <a:chExt cx="4488" cy="3420"/>
          </a:xfrm>
        </p:grpSpPr>
        <p:sp>
          <p:nvSpPr>
            <p:cNvPr id="51205" name="Oval 28">
              <a:extLst>
                <a:ext uri="{FF2B5EF4-FFF2-40B4-BE49-F238E27FC236}">
                  <a16:creationId xmlns:a16="http://schemas.microsoft.com/office/drawing/2014/main" id="{CF374D1F-6AA6-46FF-8537-79688754CE4A}"/>
                </a:ext>
              </a:extLst>
            </p:cNvPr>
            <p:cNvSpPr>
              <a:spLocks noChangeArrowheads="1"/>
            </p:cNvSpPr>
            <p:nvPr/>
          </p:nvSpPr>
          <p:spPr bwMode="auto">
            <a:xfrm>
              <a:off x="360" y="3084"/>
              <a:ext cx="1056" cy="100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51206" name="Rectangle 22">
              <a:extLst>
                <a:ext uri="{FF2B5EF4-FFF2-40B4-BE49-F238E27FC236}">
                  <a16:creationId xmlns:a16="http://schemas.microsoft.com/office/drawing/2014/main" id="{2AC58DCF-8FE0-48B4-908C-CB71D3A0FB25}"/>
                </a:ext>
              </a:extLst>
            </p:cNvPr>
            <p:cNvSpPr>
              <a:spLocks noChangeArrowheads="1"/>
            </p:cNvSpPr>
            <p:nvPr/>
          </p:nvSpPr>
          <p:spPr bwMode="auto">
            <a:xfrm>
              <a:off x="456" y="672"/>
              <a:ext cx="912" cy="13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120839" name="Rectangle 7">
              <a:extLst>
                <a:ext uri="{FF2B5EF4-FFF2-40B4-BE49-F238E27FC236}">
                  <a16:creationId xmlns:a16="http://schemas.microsoft.com/office/drawing/2014/main" id="{AA39B9E7-972E-498B-A892-16FDE5DFDEB4}"/>
                </a:ext>
              </a:extLst>
            </p:cNvPr>
            <p:cNvSpPr>
              <a:spLocks noChangeArrowheads="1"/>
            </p:cNvSpPr>
            <p:nvPr/>
          </p:nvSpPr>
          <p:spPr bwMode="auto">
            <a:xfrm>
              <a:off x="516" y="864"/>
              <a:ext cx="768" cy="959"/>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r>
                <a:rPr lang="en-US" sz="1463" b="1">
                  <a:latin typeface="Times New Roman" pitchFamily="18" charset="0"/>
                </a:rPr>
                <a:t>Những tiền đề lý luận</a:t>
              </a:r>
              <a:endParaRPr lang="en-US" sz="1463" b="1"/>
            </a:p>
          </p:txBody>
        </p:sp>
        <p:sp>
          <p:nvSpPr>
            <p:cNvPr id="120843" name="Rectangle 11">
              <a:extLst>
                <a:ext uri="{FF2B5EF4-FFF2-40B4-BE49-F238E27FC236}">
                  <a16:creationId xmlns:a16="http://schemas.microsoft.com/office/drawing/2014/main" id="{03277421-3D95-42BC-B384-7525D9A0C7DA}"/>
                </a:ext>
              </a:extLst>
            </p:cNvPr>
            <p:cNvSpPr>
              <a:spLocks noChangeArrowheads="1"/>
            </p:cNvSpPr>
            <p:nvPr/>
          </p:nvSpPr>
          <p:spPr bwMode="auto">
            <a:xfrm>
              <a:off x="528" y="3204"/>
              <a:ext cx="672" cy="78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r>
                <a:rPr lang="en-US" sz="1463" b="1">
                  <a:latin typeface="Times New Roman" pitchFamily="18" charset="0"/>
                </a:rPr>
                <a:t>Cơ sở thực tiễn</a:t>
              </a:r>
            </a:p>
          </p:txBody>
        </p:sp>
        <p:sp>
          <p:nvSpPr>
            <p:cNvPr id="51209" name="Text Box 12">
              <a:extLst>
                <a:ext uri="{FF2B5EF4-FFF2-40B4-BE49-F238E27FC236}">
                  <a16:creationId xmlns:a16="http://schemas.microsoft.com/office/drawing/2014/main" id="{138B1325-E760-4F2A-A0ED-61C60CFECCE5}"/>
                </a:ext>
              </a:extLst>
            </p:cNvPr>
            <p:cNvSpPr txBox="1">
              <a:spLocks noChangeArrowheads="1"/>
            </p:cNvSpPr>
            <p:nvPr/>
          </p:nvSpPr>
          <p:spPr bwMode="auto">
            <a:xfrm>
              <a:off x="1704" y="3804"/>
              <a:ext cx="230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ts val="338"/>
                </a:spcBef>
                <a:spcAft>
                  <a:spcPts val="338"/>
                </a:spcAft>
                <a:buClrTx/>
                <a:buNone/>
              </a:pPr>
              <a:r>
                <a:rPr lang="en-US" altLang="en-US" sz="1125">
                  <a:solidFill>
                    <a:schemeClr val="tx1"/>
                  </a:solidFill>
                  <a:latin typeface="Arial" panose="020B0604020202020204" pitchFamily="34" charset="0"/>
                </a:rPr>
                <a:t>- Mâu thuẫn giai cấp sâu sắc</a:t>
              </a:r>
            </a:p>
          </p:txBody>
        </p:sp>
        <p:sp>
          <p:nvSpPr>
            <p:cNvPr id="51210" name="Line 15">
              <a:extLst>
                <a:ext uri="{FF2B5EF4-FFF2-40B4-BE49-F238E27FC236}">
                  <a16:creationId xmlns:a16="http://schemas.microsoft.com/office/drawing/2014/main" id="{C25D6179-8C5F-4A9A-ADCE-0819DA06EEA1}"/>
                </a:ext>
              </a:extLst>
            </p:cNvPr>
            <p:cNvSpPr>
              <a:spLocks noChangeShapeType="1"/>
            </p:cNvSpPr>
            <p:nvPr/>
          </p:nvSpPr>
          <p:spPr bwMode="auto">
            <a:xfrm>
              <a:off x="888" y="2016"/>
              <a:ext cx="0" cy="1056"/>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sp>
          <p:nvSpPr>
            <p:cNvPr id="51211" name="Line 16">
              <a:extLst>
                <a:ext uri="{FF2B5EF4-FFF2-40B4-BE49-F238E27FC236}">
                  <a16:creationId xmlns:a16="http://schemas.microsoft.com/office/drawing/2014/main" id="{CAC8EA7A-A92A-436E-A4BA-DDB949F41681}"/>
                </a:ext>
              </a:extLst>
            </p:cNvPr>
            <p:cNvSpPr>
              <a:spLocks noChangeShapeType="1"/>
            </p:cNvSpPr>
            <p:nvPr/>
          </p:nvSpPr>
          <p:spPr bwMode="auto">
            <a:xfrm>
              <a:off x="888" y="2568"/>
              <a:ext cx="230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sp>
          <p:nvSpPr>
            <p:cNvPr id="51212" name="Text Box 20">
              <a:extLst>
                <a:ext uri="{FF2B5EF4-FFF2-40B4-BE49-F238E27FC236}">
                  <a16:creationId xmlns:a16="http://schemas.microsoft.com/office/drawing/2014/main" id="{18798CBC-7025-4D41-BEF4-3B667C72D7C2}"/>
                </a:ext>
              </a:extLst>
            </p:cNvPr>
            <p:cNvSpPr txBox="1">
              <a:spLocks noChangeArrowheads="1"/>
            </p:cNvSpPr>
            <p:nvPr/>
          </p:nvSpPr>
          <p:spPr bwMode="auto">
            <a:xfrm>
              <a:off x="1872" y="1104"/>
              <a:ext cx="2208"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ts val="338"/>
                </a:spcBef>
                <a:spcAft>
                  <a:spcPts val="338"/>
                </a:spcAft>
                <a:buClrTx/>
                <a:buNone/>
              </a:pPr>
              <a:r>
                <a:rPr lang="en-US" altLang="en-US" sz="1350">
                  <a:solidFill>
                    <a:schemeClr val="tx1"/>
                  </a:solidFill>
                  <a:latin typeface="Arial" panose="020B0604020202020204" pitchFamily="34" charset="0"/>
                </a:rPr>
                <a:t>Thành tựu khoa học</a:t>
              </a:r>
            </a:p>
          </p:txBody>
        </p:sp>
        <p:sp>
          <p:nvSpPr>
            <p:cNvPr id="51213" name="Text Box 21">
              <a:extLst>
                <a:ext uri="{FF2B5EF4-FFF2-40B4-BE49-F238E27FC236}">
                  <a16:creationId xmlns:a16="http://schemas.microsoft.com/office/drawing/2014/main" id="{6F031499-5C96-47F5-8A59-D6BB621B91FD}"/>
                </a:ext>
              </a:extLst>
            </p:cNvPr>
            <p:cNvSpPr txBox="1">
              <a:spLocks noChangeArrowheads="1"/>
            </p:cNvSpPr>
            <p:nvPr/>
          </p:nvSpPr>
          <p:spPr bwMode="auto">
            <a:xfrm>
              <a:off x="1800" y="1476"/>
              <a:ext cx="290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ts val="338"/>
                </a:spcBef>
                <a:spcAft>
                  <a:spcPts val="338"/>
                </a:spcAft>
                <a:buClrTx/>
                <a:buNone/>
              </a:pPr>
              <a:r>
                <a:rPr lang="en-US" altLang="en-US" sz="1350">
                  <a:solidFill>
                    <a:schemeClr val="tx1"/>
                  </a:solidFill>
                  <a:latin typeface="Arial" panose="020B0604020202020204" pitchFamily="34" charset="0"/>
                </a:rPr>
                <a:t>CNDV BC và CNDV  lịch sử</a:t>
              </a:r>
            </a:p>
          </p:txBody>
        </p:sp>
        <p:sp>
          <p:nvSpPr>
            <p:cNvPr id="51214" name="Text Box 23">
              <a:extLst>
                <a:ext uri="{FF2B5EF4-FFF2-40B4-BE49-F238E27FC236}">
                  <a16:creationId xmlns:a16="http://schemas.microsoft.com/office/drawing/2014/main" id="{FD1CBD1A-EC09-40CC-8328-766A9856560D}"/>
                </a:ext>
              </a:extLst>
            </p:cNvPr>
            <p:cNvSpPr txBox="1">
              <a:spLocks noChangeArrowheads="1"/>
            </p:cNvSpPr>
            <p:nvPr/>
          </p:nvSpPr>
          <p:spPr bwMode="auto">
            <a:xfrm>
              <a:off x="1824" y="684"/>
              <a:ext cx="302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ts val="338"/>
                </a:spcBef>
                <a:spcAft>
                  <a:spcPts val="338"/>
                </a:spcAft>
                <a:buClrTx/>
                <a:buNone/>
              </a:pPr>
              <a:r>
                <a:rPr lang="en-US" altLang="en-US" sz="1350">
                  <a:solidFill>
                    <a:schemeClr val="tx1"/>
                  </a:solidFill>
                  <a:latin typeface="Arial" panose="020B0604020202020204" pitchFamily="34" charset="0"/>
                </a:rPr>
                <a:t>Kinh tế chính trị tư sản cổ điển</a:t>
              </a:r>
            </a:p>
          </p:txBody>
        </p:sp>
        <p:sp>
          <p:nvSpPr>
            <p:cNvPr id="51215" name="Line 24">
              <a:extLst>
                <a:ext uri="{FF2B5EF4-FFF2-40B4-BE49-F238E27FC236}">
                  <a16:creationId xmlns:a16="http://schemas.microsoft.com/office/drawing/2014/main" id="{58E756F5-43D4-4C38-A760-B4A7EAFA9CBD}"/>
                </a:ext>
              </a:extLst>
            </p:cNvPr>
            <p:cNvSpPr>
              <a:spLocks noChangeShapeType="1"/>
            </p:cNvSpPr>
            <p:nvPr/>
          </p:nvSpPr>
          <p:spPr bwMode="auto">
            <a:xfrm flipV="1">
              <a:off x="1380" y="804"/>
              <a:ext cx="432"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51216" name="Line 26">
              <a:extLst>
                <a:ext uri="{FF2B5EF4-FFF2-40B4-BE49-F238E27FC236}">
                  <a16:creationId xmlns:a16="http://schemas.microsoft.com/office/drawing/2014/main" id="{FAA18610-1AB5-4EC4-8A73-7EF1BF00ACEA}"/>
                </a:ext>
              </a:extLst>
            </p:cNvPr>
            <p:cNvSpPr>
              <a:spLocks noChangeShapeType="1"/>
            </p:cNvSpPr>
            <p:nvPr/>
          </p:nvSpPr>
          <p:spPr bwMode="auto">
            <a:xfrm>
              <a:off x="1380" y="1236"/>
              <a:ext cx="43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51217" name="Line 27">
              <a:extLst>
                <a:ext uri="{FF2B5EF4-FFF2-40B4-BE49-F238E27FC236}">
                  <a16:creationId xmlns:a16="http://schemas.microsoft.com/office/drawing/2014/main" id="{24D1B8CA-8854-4318-8C17-A1DF8415EBCE}"/>
                </a:ext>
              </a:extLst>
            </p:cNvPr>
            <p:cNvSpPr>
              <a:spLocks noChangeShapeType="1"/>
            </p:cNvSpPr>
            <p:nvPr/>
          </p:nvSpPr>
          <p:spPr bwMode="auto">
            <a:xfrm>
              <a:off x="1392" y="1248"/>
              <a:ext cx="384" cy="39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51218" name="AutoShape 29">
              <a:extLst>
                <a:ext uri="{FF2B5EF4-FFF2-40B4-BE49-F238E27FC236}">
                  <a16:creationId xmlns:a16="http://schemas.microsoft.com/office/drawing/2014/main" id="{1D8A0527-CBC4-4A6E-A575-29AD59BE2CDE}"/>
                </a:ext>
              </a:extLst>
            </p:cNvPr>
            <p:cNvSpPr>
              <a:spLocks/>
            </p:cNvSpPr>
            <p:nvPr/>
          </p:nvSpPr>
          <p:spPr bwMode="auto">
            <a:xfrm>
              <a:off x="1440" y="2976"/>
              <a:ext cx="288" cy="972"/>
            </a:xfrm>
            <a:prstGeom prst="leftBrace">
              <a:avLst>
                <a:gd name="adj1" fmla="val 2812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51219" name="Text Box 30">
              <a:extLst>
                <a:ext uri="{FF2B5EF4-FFF2-40B4-BE49-F238E27FC236}">
                  <a16:creationId xmlns:a16="http://schemas.microsoft.com/office/drawing/2014/main" id="{92C199AB-3DA4-494F-8006-051A514E55BF}"/>
                </a:ext>
              </a:extLst>
            </p:cNvPr>
            <p:cNvSpPr txBox="1">
              <a:spLocks noChangeArrowheads="1"/>
            </p:cNvSpPr>
            <p:nvPr/>
          </p:nvSpPr>
          <p:spPr bwMode="auto">
            <a:xfrm>
              <a:off x="1740" y="2832"/>
              <a:ext cx="1728" cy="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125">
                  <a:solidFill>
                    <a:schemeClr val="tx1"/>
                  </a:solidFill>
                  <a:latin typeface="Arial" panose="020B0604020202020204" pitchFamily="34" charset="0"/>
                </a:rPr>
                <a:t>- Phương thức sản xuất TBCN thống trị</a:t>
              </a:r>
            </a:p>
          </p:txBody>
        </p:sp>
        <p:sp>
          <p:nvSpPr>
            <p:cNvPr id="51220" name="Text Box 31">
              <a:extLst>
                <a:ext uri="{FF2B5EF4-FFF2-40B4-BE49-F238E27FC236}">
                  <a16:creationId xmlns:a16="http://schemas.microsoft.com/office/drawing/2014/main" id="{364B3A7C-560F-4BCE-BABB-68F7AB8D22A3}"/>
                </a:ext>
              </a:extLst>
            </p:cNvPr>
            <p:cNvSpPr txBox="1">
              <a:spLocks noChangeArrowheads="1"/>
            </p:cNvSpPr>
            <p:nvPr/>
          </p:nvSpPr>
          <p:spPr bwMode="auto">
            <a:xfrm>
              <a:off x="1692" y="3384"/>
              <a:ext cx="249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ts val="338"/>
                </a:spcBef>
                <a:spcAft>
                  <a:spcPts val="338"/>
                </a:spcAft>
                <a:buClrTx/>
                <a:buNone/>
              </a:pPr>
              <a:r>
                <a:rPr lang="en-US" altLang="en-US" sz="1125">
                  <a:solidFill>
                    <a:schemeClr val="tx1"/>
                  </a:solidFill>
                  <a:latin typeface="Arial" panose="020B0604020202020204" pitchFamily="34" charset="0"/>
                </a:rPr>
                <a:t>- Giai cấp vô sản lớn mạnh</a:t>
              </a:r>
              <a:endParaRPr lang="en-US" altLang="en-US" sz="1125" b="0">
                <a:solidFill>
                  <a:schemeClr val="tx1"/>
                </a:solidFill>
                <a:latin typeface="Arial" panose="020B0604020202020204" pitchFamily="34" charset="0"/>
              </a:endParaRPr>
            </a:p>
          </p:txBody>
        </p:sp>
        <p:sp>
          <p:nvSpPr>
            <p:cNvPr id="51221" name="AutoShape 32">
              <a:extLst>
                <a:ext uri="{FF2B5EF4-FFF2-40B4-BE49-F238E27FC236}">
                  <a16:creationId xmlns:a16="http://schemas.microsoft.com/office/drawing/2014/main" id="{40EED207-B291-48FB-9B27-8283B0955065}"/>
                </a:ext>
              </a:extLst>
            </p:cNvPr>
            <p:cNvSpPr>
              <a:spLocks noChangeArrowheads="1"/>
            </p:cNvSpPr>
            <p:nvPr/>
          </p:nvSpPr>
          <p:spPr bwMode="auto">
            <a:xfrm>
              <a:off x="3192" y="1716"/>
              <a:ext cx="1584" cy="1704"/>
            </a:xfrm>
            <a:prstGeom prst="flowChartDecis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51222" name="Line 33">
              <a:extLst>
                <a:ext uri="{FF2B5EF4-FFF2-40B4-BE49-F238E27FC236}">
                  <a16:creationId xmlns:a16="http://schemas.microsoft.com/office/drawing/2014/main" id="{D5CB9F6D-FA18-4875-85A8-7A86C2C23D26}"/>
                </a:ext>
              </a:extLst>
            </p:cNvPr>
            <p:cNvSpPr>
              <a:spLocks noChangeShapeType="1"/>
            </p:cNvSpPr>
            <p:nvPr/>
          </p:nvSpPr>
          <p:spPr bwMode="auto">
            <a:xfrm>
              <a:off x="3204" y="2568"/>
              <a:ext cx="1536"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20866" name="Text Box 34">
              <a:extLst>
                <a:ext uri="{FF2B5EF4-FFF2-40B4-BE49-F238E27FC236}">
                  <a16:creationId xmlns:a16="http://schemas.microsoft.com/office/drawing/2014/main" id="{060F7DC0-8E2B-45F7-93B9-6E2601A9F30E}"/>
                </a:ext>
              </a:extLst>
            </p:cNvPr>
            <p:cNvSpPr txBox="1">
              <a:spLocks noChangeArrowheads="1"/>
            </p:cNvSpPr>
            <p:nvPr/>
          </p:nvSpPr>
          <p:spPr bwMode="auto">
            <a:xfrm>
              <a:off x="3528" y="2089"/>
              <a:ext cx="960" cy="4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sz="1013" b="1"/>
                <a:t>KT-CT</a:t>
              </a:r>
            </a:p>
            <a:p>
              <a:pPr algn="ctr">
                <a:defRPr/>
              </a:pPr>
              <a:r>
                <a:rPr lang="en-US" sz="1013" b="1"/>
                <a:t>Mác-Lênin</a:t>
              </a:r>
            </a:p>
          </p:txBody>
        </p:sp>
        <p:sp>
          <p:nvSpPr>
            <p:cNvPr id="120867" name="Text Box 35">
              <a:extLst>
                <a:ext uri="{FF2B5EF4-FFF2-40B4-BE49-F238E27FC236}">
                  <a16:creationId xmlns:a16="http://schemas.microsoft.com/office/drawing/2014/main" id="{21D26192-81DD-4088-B20F-CDC551B00919}"/>
                </a:ext>
              </a:extLst>
            </p:cNvPr>
            <p:cNvSpPr txBox="1">
              <a:spLocks noChangeArrowheads="1"/>
            </p:cNvSpPr>
            <p:nvPr/>
          </p:nvSpPr>
          <p:spPr bwMode="auto">
            <a:xfrm>
              <a:off x="3504" y="2592"/>
              <a:ext cx="1008" cy="4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338"/>
                </a:spcBef>
                <a:spcAft>
                  <a:spcPts val="338"/>
                </a:spcAft>
                <a:defRPr/>
              </a:pPr>
              <a:r>
                <a:rPr lang="en-US" sz="1013" b="1"/>
                <a:t>Khoa học và cách mạng</a:t>
              </a:r>
              <a:endParaRPr lang="en-US" sz="1013"/>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blinds(horizontal)">
                                      <p:cBhvr>
                                        <p:cTn id="7" dur="500"/>
                                        <p:tgtEl>
                                          <p:spTgt spid="1208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0868"/>
                                        </p:tgtEl>
                                        <p:attrNameLst>
                                          <p:attrName>style.visibility</p:attrName>
                                        </p:attrNameLst>
                                      </p:cBhvr>
                                      <p:to>
                                        <p:strVal val="visible"/>
                                      </p:to>
                                    </p:set>
                                    <p:animEffect transition="in" filter="blinds(horizontal)">
                                      <p:cBhvr>
                                        <p:cTn id="12" dur="500"/>
                                        <p:tgtEl>
                                          <p:spTgt spid="120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93442" y="1042665"/>
            <a:ext cx="3905829" cy="1762800"/>
          </a:xfrm>
          <a:prstGeom prst="rect">
            <a:avLst/>
          </a:prstGeom>
        </p:spPr>
        <p:txBody>
          <a:bodyPr spcFirstLastPara="1" wrap="square" lIns="91425" tIns="91425" rIns="91425" bIns="91425" anchor="t" anchorCtr="0">
            <a:noAutofit/>
          </a:bodyPr>
          <a:lstStyle/>
          <a:p>
            <a:pPr algn="ctr"/>
            <a:r>
              <a:rPr lang="en-US" sz="24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Mác</a:t>
            </a:r>
            <a:r>
              <a:rPr lang="en-US" sz="2400" dirty="0">
                <a:effectLst/>
                <a:latin typeface="Calibri" panose="020F0502020204030204" pitchFamily="34" charset="0"/>
                <a:ea typeface="Calibri" panose="020F0502020204030204" pitchFamily="34" charset="0"/>
                <a:cs typeface="Times New Roman" panose="02020603050405020304" pitchFamily="18" charset="0"/>
              </a:rPr>
              <a:t> –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Lênin</a:t>
            </a:r>
            <a:endParaRPr sz="2400" dirty="0"/>
          </a:p>
        </p:txBody>
      </p:sp>
      <p:grpSp>
        <p:nvGrpSpPr>
          <p:cNvPr id="326" name="Google Shape;326;p45"/>
          <p:cNvGrpSpPr/>
          <p:nvPr/>
        </p:nvGrpSpPr>
        <p:grpSpPr>
          <a:xfrm>
            <a:off x="4432934" y="1028668"/>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919125" y="970125"/>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Ra </a:t>
            </a:r>
            <a:r>
              <a:rPr lang="en-US" dirty="0" err="1">
                <a:effectLst/>
                <a:latin typeface="Calibri" panose="020F0502020204030204" pitchFamily="34" charset="0"/>
                <a:ea typeface="Calibri" panose="020F0502020204030204" pitchFamily="34" charset="0"/>
                <a:cs typeface="Times New Roman" panose="02020603050405020304" pitchFamily="18" charset="0"/>
              </a:rPr>
              <a:t>đời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năm</a:t>
            </a:r>
            <a:r>
              <a:rPr lang="en-US" dirty="0">
                <a:effectLst/>
                <a:latin typeface="Calibri" panose="020F0502020204030204" pitchFamily="34" charset="0"/>
                <a:ea typeface="Calibri" panose="020F0502020204030204" pitchFamily="34" charset="0"/>
                <a:cs typeface="Times New Roman" panose="02020603050405020304" pitchFamily="18" charset="0"/>
              </a:rPr>
              <a:t> 40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kỷ</a:t>
            </a:r>
            <a:r>
              <a:rPr lang="en-US" dirty="0">
                <a:effectLst/>
                <a:latin typeface="Calibri" panose="020F0502020204030204" pitchFamily="34" charset="0"/>
                <a:ea typeface="Calibri" panose="020F0502020204030204" pitchFamily="34" charset="0"/>
                <a:cs typeface="Times New Roman" panose="02020603050405020304" pitchFamily="18" charset="0"/>
              </a:rPr>
              <a:t> XIX</a:t>
            </a:r>
          </a:p>
        </p:txBody>
      </p:sp>
      <p:sp>
        <p:nvSpPr>
          <p:cNvPr id="331" name="Google Shape;331;p45"/>
          <p:cNvSpPr txBox="1"/>
          <p:nvPr/>
        </p:nvSpPr>
        <p:spPr>
          <a:xfrm>
            <a:off x="4919125" y="1772188"/>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Kế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thừa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giá</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dirty="0">
                <a:effectLst/>
                <a:latin typeface="Calibri" panose="020F0502020204030204" pitchFamily="34" charset="0"/>
                <a:ea typeface="Calibri" panose="020F0502020204030204" pitchFamily="34" charset="0"/>
                <a:cs typeface="Times New Roman" panose="02020603050405020304" pitchFamily="18" charset="0"/>
              </a:rPr>
              <a:t> khoa </a:t>
            </a:r>
            <a:r>
              <a:rPr lang="en-US"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đó</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2" name="Google Shape;332;p45"/>
          <p:cNvSpPr txBox="1"/>
          <p:nvPr/>
        </p:nvSpPr>
        <p:spPr>
          <a:xfrm>
            <a:off x="4919125" y="2574250"/>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Tìm</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quy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nghĩa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3" name="Google Shape;333;p45"/>
          <p:cNvSpPr txBox="1"/>
          <p:nvPr/>
        </p:nvSpPr>
        <p:spPr>
          <a:xfrm>
            <a:off x="4919125" y="3376313"/>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trù</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nền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cơ</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quan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xã</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giai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cấp</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4" name="Google Shape;334;p45"/>
          <p:cNvSpPr txBox="1"/>
          <p:nvPr/>
        </p:nvSpPr>
        <p:spPr>
          <a:xfrm>
            <a:off x="4919125" y="4178375"/>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Lênin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bổ</a:t>
            </a:r>
            <a:r>
              <a:rPr lang="en-US" dirty="0">
                <a:effectLst/>
                <a:latin typeface="Calibri" panose="020F0502020204030204" pitchFamily="34" charset="0"/>
                <a:ea typeface="Calibri" panose="020F0502020204030204" pitchFamily="34" charset="0"/>
                <a:cs typeface="Times New Roman" panose="02020603050405020304" pitchFamily="18" charset="0"/>
              </a:rPr>
              <a:t> sung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kỷ</a:t>
            </a:r>
            <a:r>
              <a:rPr lang="en-US" dirty="0">
                <a:effectLst/>
                <a:latin typeface="Calibri" panose="020F0502020204030204" pitchFamily="34" charset="0"/>
                <a:ea typeface="Calibri" panose="020F0502020204030204" pitchFamily="34" charset="0"/>
                <a:cs typeface="Times New Roman" panose="02020603050405020304" pitchFamily="18" charset="0"/>
              </a:rPr>
              <a:t> XIX </a:t>
            </a:r>
            <a:r>
              <a:rPr lang="en-US"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kỷ</a:t>
            </a:r>
            <a:r>
              <a:rPr lang="en-US" dirty="0">
                <a:effectLst/>
                <a:latin typeface="Calibri" panose="020F0502020204030204" pitchFamily="34" charset="0"/>
                <a:ea typeface="Calibri" panose="020F0502020204030204" pitchFamily="34" charset="0"/>
                <a:cs typeface="Times New Roman" panose="02020603050405020304" pitchFamily="18" charset="0"/>
              </a:rPr>
              <a:t> XX</a:t>
            </a:r>
          </a:p>
        </p:txBody>
      </p:sp>
      <p:grpSp>
        <p:nvGrpSpPr>
          <p:cNvPr id="335" name="Google Shape;335;p45"/>
          <p:cNvGrpSpPr/>
          <p:nvPr/>
        </p:nvGrpSpPr>
        <p:grpSpPr>
          <a:xfrm>
            <a:off x="4432934" y="1830743"/>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9" name="Google Shape;339;p45"/>
          <p:cNvGrpSpPr/>
          <p:nvPr/>
        </p:nvGrpSpPr>
        <p:grpSpPr>
          <a:xfrm>
            <a:off x="4432934" y="2632818"/>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3" name="Google Shape;343;p45"/>
          <p:cNvGrpSpPr/>
          <p:nvPr/>
        </p:nvGrpSpPr>
        <p:grpSpPr>
          <a:xfrm>
            <a:off x="4432934" y="3434893"/>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7" name="Google Shape;347;p45"/>
          <p:cNvGrpSpPr/>
          <p:nvPr/>
        </p:nvGrpSpPr>
        <p:grpSpPr>
          <a:xfrm>
            <a:off x="4432934" y="4236968"/>
            <a:ext cx="278152" cy="345818"/>
            <a:chOff x="0" y="46600"/>
            <a:chExt cx="3121800" cy="5004600"/>
          </a:xfrm>
        </p:grpSpPr>
        <p:sp>
          <p:nvSpPr>
            <p:cNvPr id="348" name="Google Shape;348;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5" name="Picture 4">
            <a:extLst>
              <a:ext uri="{FF2B5EF4-FFF2-40B4-BE49-F238E27FC236}">
                <a16:creationId xmlns:a16="http://schemas.microsoft.com/office/drawing/2014/main" id="{1512C693-B4F7-4AD6-8760-EA55F76A6A93}"/>
              </a:ext>
            </a:extLst>
          </p:cNvPr>
          <p:cNvPicPr>
            <a:picLocks noChangeAspect="1"/>
          </p:cNvPicPr>
          <p:nvPr/>
        </p:nvPicPr>
        <p:blipFill>
          <a:blip r:embed="rId3"/>
          <a:stretch>
            <a:fillRect/>
          </a:stretch>
        </p:blipFill>
        <p:spPr>
          <a:xfrm>
            <a:off x="414635" y="1644380"/>
            <a:ext cx="2905125" cy="2162175"/>
          </a:xfrm>
          <a:prstGeom prst="rect">
            <a:avLst/>
          </a:prstGeom>
          <a:ln>
            <a:noFill/>
          </a:ln>
          <a:effectLst>
            <a:softEdge rad="11250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ffectLst/>
                <a:ea typeface="Calibri" panose="020F0502020204030204" pitchFamily="34" charset="0"/>
                <a:cs typeface="Times New Roman" panose="02020603050405020304" pitchFamily="18" charset="0"/>
              </a:rPr>
              <a:t>2. </a:t>
            </a:r>
            <a:r>
              <a:rPr lang="en-US" sz="3200" dirty="0" err="1">
                <a:effectLst/>
                <a:ea typeface="Calibri" panose="020F0502020204030204" pitchFamily="34" charset="0"/>
                <a:cs typeface="Times New Roman" panose="02020603050405020304" pitchFamily="18" charset="0"/>
              </a:rPr>
              <a:t>Đối</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tượng</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mục</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đích</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và</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phương</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pháp</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nghiên</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cứu</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4643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ffectLst/>
                <a:ea typeface="Calibri" panose="020F0502020204030204" pitchFamily="34" charset="0"/>
                <a:cs typeface="Times New Roman" panose="02020603050405020304" pitchFamily="18" charset="0"/>
              </a:rPr>
              <a:t>2.1. </a:t>
            </a:r>
            <a:r>
              <a:rPr lang="en-US" sz="3200" dirty="0" err="1">
                <a:effectLst/>
                <a:ea typeface="Calibri" panose="020F0502020204030204" pitchFamily="34" charset="0"/>
                <a:cs typeface="Times New Roman" panose="02020603050405020304" pitchFamily="18" charset="0"/>
              </a:rPr>
              <a:t>Đối</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tượng</a:t>
            </a:r>
            <a:r>
              <a:rPr lang="en-US" sz="3200" dirty="0">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nghiên</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cứu</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587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THUẬT NGỮ KINH TẾ CHÍNH TRỊ</a:t>
            </a:r>
            <a:endParaRPr dirty="0"/>
          </a:p>
        </p:txBody>
      </p:sp>
      <p:sp>
        <p:nvSpPr>
          <p:cNvPr id="365" name="Google Shape;365;p47"/>
          <p:cNvSpPr/>
          <p:nvPr/>
        </p:nvSpPr>
        <p:spPr>
          <a:xfrm>
            <a:off x="5620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trị</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viết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ngắn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ngọn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từ</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bang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66" name="Google Shape;366;p47"/>
          <p:cNvSpPr/>
          <p:nvPr/>
        </p:nvSpPr>
        <p:spPr>
          <a:xfrm>
            <a:off x="3258600" y="3105798"/>
            <a:ext cx="2626800" cy="1468802"/>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góc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học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toàn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bộ</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sản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xuất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phân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phối</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trao</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đổi</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tiêu</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thụ</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hóa</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vụ</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cộng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đồng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gia</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khoảng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gian</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7" name="Google Shape;367;p47"/>
          <p:cNvSpPr/>
          <p:nvPr/>
        </p:nvSpPr>
        <p:spPr>
          <a:xfrm>
            <a:off x="59552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Phương</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pháp</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để</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trị</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nước</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và</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giúp</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đời</a:t>
            </a:r>
            <a:endPar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68" name="Google Shape;368;p47"/>
          <p:cNvPicPr preferRelativeResize="0"/>
          <p:nvPr/>
        </p:nvPicPr>
        <p:blipFill>
          <a:blip r:embed="rId3"/>
          <a:srcRect t="253" b="253"/>
          <a:stretch/>
        </p:blipFill>
        <p:spPr>
          <a:xfrm>
            <a:off x="562000" y="3105800"/>
            <a:ext cx="2626800" cy="1468800"/>
          </a:xfrm>
          <a:prstGeom prst="rect">
            <a:avLst/>
          </a:prstGeom>
          <a:noFill/>
          <a:ln>
            <a:noFill/>
          </a:ln>
        </p:spPr>
      </p:pic>
      <p:pic>
        <p:nvPicPr>
          <p:cNvPr id="369" name="Google Shape;369;p47"/>
          <p:cNvPicPr preferRelativeResize="0"/>
          <p:nvPr/>
        </p:nvPicPr>
        <p:blipFill>
          <a:blip r:embed="rId4"/>
          <a:srcRect t="22042" b="22042"/>
          <a:stretch/>
        </p:blipFill>
        <p:spPr>
          <a:xfrm>
            <a:off x="3258600" y="1562100"/>
            <a:ext cx="2626800" cy="1468800"/>
          </a:xfrm>
          <a:prstGeom prst="rect">
            <a:avLst/>
          </a:prstGeom>
          <a:noFill/>
          <a:ln>
            <a:noFill/>
          </a:ln>
        </p:spPr>
      </p:pic>
      <p:pic>
        <p:nvPicPr>
          <p:cNvPr id="370" name="Google Shape;370;p47"/>
          <p:cNvPicPr preferRelativeResize="0"/>
          <p:nvPr/>
        </p:nvPicPr>
        <p:blipFill>
          <a:blip r:embed="rId5"/>
          <a:srcRect t="12001" b="12001"/>
          <a:stretch/>
        </p:blipFill>
        <p:spPr>
          <a:xfrm>
            <a:off x="5955200" y="3105800"/>
            <a:ext cx="2626798" cy="14688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72"/>
          <p:cNvSpPr txBox="1">
            <a:spLocks noGrp="1"/>
          </p:cNvSpPr>
          <p:nvPr>
            <p:ph type="title"/>
          </p:nvPr>
        </p:nvSpPr>
        <p:spPr>
          <a:xfrm>
            <a:off x="370483" y="445024"/>
            <a:ext cx="6439892" cy="997225"/>
          </a:xfrm>
          <a:prstGeom prst="rect">
            <a:avLst/>
          </a:prstGeom>
        </p:spPr>
        <p:txBody>
          <a:bodyPr spcFirstLastPara="1" wrap="square" lIns="91425" tIns="91425" rIns="91425" bIns="91425" anchor="t" anchorCtr="0">
            <a:noAutofit/>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triển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1054" name="Google Shape;1054;p72"/>
          <p:cNvSpPr txBox="1"/>
          <p:nvPr/>
        </p:nvSpPr>
        <p:spPr>
          <a:xfrm>
            <a:off x="5985975" y="1681200"/>
            <a:ext cx="2716800" cy="22242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latin typeface="Calibri" panose="020F0502020204030204" pitchFamily="34" charset="0"/>
                <a:ea typeface="Calibri" panose="020F0502020204030204" pitchFamily="34" charset="0"/>
                <a:cs typeface="Times New Roman" panose="02020603050405020304" pitchFamily="18" charset="0"/>
              </a:rPr>
              <a:t>K</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600" dirty="0">
                <a:effectLst/>
                <a:latin typeface="Calibri" panose="020F0502020204030204" pitchFamily="34" charset="0"/>
                <a:ea typeface="Calibri" panose="020F0502020204030204" pitchFamily="34" charset="0"/>
                <a:cs typeface="Times New Roman" panose="02020603050405020304" pitchFamily="18" charset="0"/>
              </a:rPr>
              <a:t> khoa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sz="16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phối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vật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tư</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hoạt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vật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xã</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loài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600" dirty="0">
                <a:effectLst/>
                <a:latin typeface="Calibri" panose="020F0502020204030204" pitchFamily="34" charset="0"/>
                <a:ea typeface="Calibri" panose="020F0502020204030204" pitchFamily="34" charset="0"/>
                <a:cs typeface="Times New Roman" panose="02020603050405020304" pitchFamily="18" charset="0"/>
              </a:rPr>
              <a:t>” – Ph.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Ăngghen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57" name="Google Shape;1057;p72"/>
          <p:cNvSpPr txBox="1"/>
          <p:nvPr/>
        </p:nvSpPr>
        <p:spPr>
          <a:xfrm>
            <a:off x="311700" y="1681206"/>
            <a:ext cx="2716800" cy="123552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err="1">
                <a:latin typeface="Calibri" panose="020F0502020204030204" pitchFamily="34" charset="0"/>
                <a:ea typeface="Calibri" panose="020F0502020204030204" pitchFamily="34" charset="0"/>
                <a:cs typeface="Times New Roman" panose="02020603050405020304" pitchFamily="18" charset="0"/>
              </a:rPr>
              <a:t>K</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định</a:t>
            </a:r>
            <a:endParaRPr sz="1600" dirty="0">
              <a:solidFill>
                <a:srgbClr val="434343"/>
              </a:solidFill>
              <a:latin typeface="Muli"/>
              <a:ea typeface="Muli"/>
              <a:cs typeface="Muli"/>
              <a:sym typeface="Muli"/>
            </a:endParaRPr>
          </a:p>
        </p:txBody>
      </p:sp>
      <p:sp>
        <p:nvSpPr>
          <p:cNvPr id="1058" name="Google Shape;1058;p72"/>
          <p:cNvSpPr txBox="1"/>
          <p:nvPr/>
        </p:nvSpPr>
        <p:spPr>
          <a:xfrm>
            <a:off x="311700"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Theo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hẹp</a:t>
            </a:r>
            <a:endParaRPr sz="1800" b="1" dirty="0">
              <a:solidFill>
                <a:srgbClr val="666666"/>
              </a:solidFill>
              <a:latin typeface="Muli"/>
              <a:ea typeface="Muli"/>
              <a:cs typeface="Muli"/>
              <a:sym typeface="Muli"/>
            </a:endParaRPr>
          </a:p>
        </p:txBody>
      </p:sp>
      <p:sp>
        <p:nvSpPr>
          <p:cNvPr id="1060" name="Google Shape;1060;p72"/>
          <p:cNvSpPr txBox="1"/>
          <p:nvPr/>
        </p:nvSpPr>
        <p:spPr>
          <a:xfrm>
            <a:off x="5985975"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sz="1800" b="1" dirty="0">
              <a:solidFill>
                <a:srgbClr val="666666"/>
              </a:solidFill>
              <a:latin typeface="Muli"/>
              <a:ea typeface="Muli"/>
              <a:cs typeface="Muli"/>
              <a:sym typeface="Muli"/>
            </a:endParaRPr>
          </a:p>
        </p:txBody>
      </p:sp>
      <p:pic>
        <p:nvPicPr>
          <p:cNvPr id="3" name="Picture 2">
            <a:extLst>
              <a:ext uri="{FF2B5EF4-FFF2-40B4-BE49-F238E27FC236}">
                <a16:creationId xmlns:a16="http://schemas.microsoft.com/office/drawing/2014/main" id="{9DBB2F18-F4FD-4844-970F-5AD5D30D3611}"/>
              </a:ext>
            </a:extLst>
          </p:cNvPr>
          <p:cNvPicPr>
            <a:picLocks noChangeAspect="1"/>
          </p:cNvPicPr>
          <p:nvPr/>
        </p:nvPicPr>
        <p:blipFill>
          <a:blip r:embed="rId3"/>
          <a:stretch>
            <a:fillRect/>
          </a:stretch>
        </p:blipFill>
        <p:spPr>
          <a:xfrm>
            <a:off x="3158026" y="1442250"/>
            <a:ext cx="2453810" cy="1845286"/>
          </a:xfrm>
          <a:prstGeom prst="rect">
            <a:avLst/>
          </a:prstGeom>
          <a:ln>
            <a:noFill/>
          </a:ln>
          <a:effectLst>
            <a:softEdge rad="112500"/>
          </a:effectLst>
        </p:spPr>
      </p:pic>
      <p:sp>
        <p:nvSpPr>
          <p:cNvPr id="25" name="Google Shape;1057;p72">
            <a:extLst>
              <a:ext uri="{FF2B5EF4-FFF2-40B4-BE49-F238E27FC236}">
                <a16:creationId xmlns:a16="http://schemas.microsoft.com/office/drawing/2014/main" id="{EC9407F0-948C-4737-AB1F-A907D777297E}"/>
              </a:ext>
            </a:extLst>
          </p:cNvPr>
          <p:cNvSpPr txBox="1"/>
          <p:nvPr/>
        </p:nvSpPr>
        <p:spPr>
          <a:xfrm>
            <a:off x="711055" y="3729151"/>
            <a:ext cx="5502860" cy="1235529"/>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Wingdings" panose="05000000000000000000" pitchFamily="2" charset="2"/>
              <a:buChar char=""/>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môn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duy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mọi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quốc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mọi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tế</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xã</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đổi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Lênin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0" name="Google Shape;850;p63"/>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tầng</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tầng</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1" name="Google Shape;851;p63"/>
          <p:cNvSpPr txBox="1"/>
          <p:nvPr/>
        </p:nvSpPr>
        <p:spPr>
          <a:xfrm>
            <a:off x="311700" y="1457275"/>
            <a:ext cx="8520600" cy="1047738"/>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800"/>
              </a:spcAft>
              <a:buFont typeface="Wingdings" panose="05000000000000000000"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dùng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1627954-13CC-4CD4-B1BA-4419C80A5F15}"/>
              </a:ext>
            </a:extLst>
          </p:cNvPr>
          <p:cNvPicPr>
            <a:picLocks noChangeAspect="1"/>
          </p:cNvPicPr>
          <p:nvPr/>
        </p:nvPicPr>
        <p:blipFill>
          <a:blip r:embed="rId3"/>
          <a:stretch>
            <a:fillRect/>
          </a:stretch>
        </p:blipFill>
        <p:spPr>
          <a:xfrm>
            <a:off x="1050480" y="2349267"/>
            <a:ext cx="7043039" cy="25897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a typeface="Calibri" panose="020F0502020204030204" pitchFamily="34" charset="0"/>
                <a:cs typeface="Times New Roman" panose="02020603050405020304" pitchFamily="18" charset="0"/>
              </a:rPr>
              <a:t>2.2</a:t>
            </a:r>
            <a:r>
              <a:rPr lang="en-US" sz="3200" dirty="0">
                <a:effectLst/>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Mục</a:t>
            </a:r>
            <a:r>
              <a:rPr lang="en-US" sz="3200" dirty="0">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đích</a:t>
            </a:r>
            <a:r>
              <a:rPr lang="en-US" sz="3200" dirty="0">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nghiên</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cứu</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248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Lênin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8" name="Google Shape;388;p49"/>
          <p:cNvSpPr txBox="1">
            <a:spLocks noGrp="1"/>
          </p:cNvSpPr>
          <p:nvPr>
            <p:ph type="subTitle" idx="2"/>
          </p:nvPr>
        </p:nvSpPr>
        <p:spPr>
          <a:xfrm>
            <a:off x="313517" y="1017725"/>
            <a:ext cx="8460000" cy="1630225"/>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Tìm</a:t>
            </a:r>
            <a:r>
              <a:rPr lang="en-US" sz="1800" dirty="0">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hòa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đẩy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hội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2FC48E6-4AC9-4DA8-A19B-769BD8540A53}"/>
              </a:ext>
            </a:extLst>
          </p:cNvPr>
          <p:cNvPicPr>
            <a:picLocks noChangeAspect="1"/>
          </p:cNvPicPr>
          <p:nvPr/>
        </p:nvPicPr>
        <p:blipFill rotWithShape="1">
          <a:blip r:embed="rId3"/>
          <a:srcRect b="7486"/>
          <a:stretch/>
        </p:blipFill>
        <p:spPr>
          <a:xfrm>
            <a:off x="497298" y="2262639"/>
            <a:ext cx="7819510" cy="23093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a typeface="Calibri" panose="020F0502020204030204" pitchFamily="34" charset="0"/>
                <a:cs typeface="Times New Roman" panose="02020603050405020304" pitchFamily="18" charset="0"/>
              </a:rPr>
              <a:t>2.3</a:t>
            </a:r>
            <a:r>
              <a:rPr lang="en-US" sz="3200" dirty="0">
                <a:effectLst/>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Phương</a:t>
            </a:r>
            <a:r>
              <a:rPr lang="en-US" sz="3200" dirty="0">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pháp</a:t>
            </a:r>
            <a:r>
              <a:rPr lang="en-US" sz="3200" dirty="0">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nghiên</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cứu</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0764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08" name="Google Shape;908;p66" descr="iphone.png"/>
          <p:cNvPicPr preferRelativeResize="0"/>
          <p:nvPr/>
        </p:nvPicPr>
        <p:blipFill>
          <a:blip r:embed="rId3">
            <a:alphaModFix/>
          </a:blip>
          <a:stretch>
            <a:fillRect/>
          </a:stretch>
        </p:blipFill>
        <p:spPr>
          <a:xfrm>
            <a:off x="852014" y="1407910"/>
            <a:ext cx="2040721" cy="3436444"/>
          </a:xfrm>
          <a:prstGeom prst="rect">
            <a:avLst/>
          </a:prstGeom>
          <a:noFill/>
          <a:ln>
            <a:noFill/>
          </a:ln>
        </p:spPr>
      </p:pic>
      <p:sp>
        <p:nvSpPr>
          <p:cNvPr id="909" name="Google Shape;909;p66"/>
          <p:cNvSpPr txBox="1">
            <a:spLocks noGrp="1"/>
          </p:cNvSpPr>
          <p:nvPr>
            <p:ph type="title"/>
          </p:nvPr>
        </p:nvSpPr>
        <p:spPr>
          <a:xfrm>
            <a:off x="852014" y="-768562"/>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tx1"/>
                </a:solidFill>
              </a:rPr>
              <a:t>iPhone Demo</a:t>
            </a:r>
            <a:endParaRPr sz="1400">
              <a:solidFill>
                <a:schemeClr val="tx1"/>
              </a:solidFill>
            </a:endParaRPr>
          </a:p>
        </p:txBody>
      </p:sp>
      <p:sp>
        <p:nvSpPr>
          <p:cNvPr id="910" name="Google Shape;910;p66"/>
          <p:cNvSpPr txBox="1">
            <a:spLocks noGrp="1"/>
          </p:cNvSpPr>
          <p:nvPr>
            <p:ph type="subTitle" idx="2"/>
          </p:nvPr>
        </p:nvSpPr>
        <p:spPr>
          <a:xfrm>
            <a:off x="684000" y="474037"/>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err="1">
                <a:solidFill>
                  <a:schemeClr val="tx1"/>
                </a:solidFill>
                <a:latin typeface="Muli"/>
                <a:ea typeface="Muli"/>
                <a:cs typeface="Muli"/>
                <a:sym typeface="Muli"/>
              </a:rPr>
              <a:t>Các</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phương</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pháp</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nghiên</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cứu</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chính</a:t>
            </a:r>
            <a:endParaRPr dirty="0">
              <a:solidFill>
                <a:schemeClr val="tx1"/>
              </a:solidFill>
              <a:latin typeface="Muli"/>
              <a:ea typeface="Muli"/>
              <a:cs typeface="Muli"/>
              <a:sym typeface="Muli"/>
            </a:endParaRPr>
          </a:p>
        </p:txBody>
      </p:sp>
      <p:sp>
        <p:nvSpPr>
          <p:cNvPr id="912" name="Google Shape;912;p66"/>
          <p:cNvSpPr txBox="1"/>
          <p:nvPr/>
        </p:nvSpPr>
        <p:spPr>
          <a:xfrm>
            <a:off x="4077775" y="1727688"/>
            <a:ext cx="3870000" cy="341100"/>
          </a:xfrm>
          <a:prstGeom prst="rect">
            <a:avLst/>
          </a:prstGeom>
          <a:noFill/>
          <a:ln>
            <a:noFill/>
          </a:ln>
        </p:spPr>
        <p:txBody>
          <a:bodyPr spcFirstLastPara="1" wrap="square" lIns="91425" tIns="91425" rIns="91425" bIns="91425" anchor="ctr" anchorCtr="0">
            <a:noAutofit/>
          </a:bodyPr>
          <a:lstStyle/>
          <a:p>
            <a:pPr algn="just">
              <a:lnSpc>
                <a:spcPct val="120000"/>
              </a:lnSpc>
              <a:spcBef>
                <a:spcPts val="600"/>
              </a:spcBef>
            </a:pPr>
            <a:r>
              <a:rPr lang="en-US" dirty="0" err="1">
                <a:solidFill>
                  <a:schemeClr val="tx1"/>
                </a:solidFill>
                <a:latin typeface="Times New Roman" panose="02020603050405020304" pitchFamily="18" charset="0"/>
                <a:cs typeface="Times New Roman" panose="02020603050405020304" pitchFamily="18" charset="0"/>
              </a:rPr>
              <a:t>Phương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pháp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trừu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tượng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hoá</a:t>
            </a:r>
            <a:r>
              <a:rPr lang="en-US" dirty="0">
                <a:solidFill>
                  <a:schemeClr val="tx1"/>
                </a:solidFill>
                <a:latin typeface="Times New Roman" panose="02020603050405020304" pitchFamily="18" charset="0"/>
                <a:cs typeface="Times New Roman" panose="02020603050405020304" pitchFamily="18" charset="0"/>
              </a:rPr>
              <a:t> khoa </a:t>
            </a:r>
            <a:r>
              <a:rPr lang="en-US" dirty="0" err="1">
                <a:solidFill>
                  <a:schemeClr val="tx1"/>
                </a:solidFill>
                <a:latin typeface="Times New Roman" panose="02020603050405020304" pitchFamily="18" charset="0"/>
                <a:cs typeface="Times New Roman" panose="02020603050405020304" pitchFamily="18" charset="0"/>
              </a:rPr>
              <a:t>học</a:t>
            </a:r>
            <a:r>
              <a:rPr lang="en-US" dirty="0">
                <a:solidFill>
                  <a:schemeClr val="tx1"/>
                </a:solidFill>
                <a:latin typeface="Times New Roman" panose="02020603050405020304" pitchFamily="18" charset="0"/>
                <a:cs typeface="Times New Roman" panose="02020603050405020304" pitchFamily="18" charset="0"/>
              </a:rPr>
              <a:t> </a:t>
            </a:r>
          </a:p>
        </p:txBody>
      </p:sp>
      <p:sp>
        <p:nvSpPr>
          <p:cNvPr id="914" name="Google Shape;914;p66"/>
          <p:cNvSpPr txBox="1"/>
          <p:nvPr/>
        </p:nvSpPr>
        <p:spPr>
          <a:xfrm>
            <a:off x="4032953" y="2604968"/>
            <a:ext cx="4760445" cy="341100"/>
          </a:xfrm>
          <a:prstGeom prst="rect">
            <a:avLst/>
          </a:prstGeom>
          <a:noFill/>
          <a:ln>
            <a:noFill/>
          </a:ln>
        </p:spPr>
        <p:txBody>
          <a:bodyPr spcFirstLastPara="1" wrap="square" lIns="91425" tIns="91425" rIns="91425" bIns="91425" anchor="ctr" anchorCtr="0">
            <a:noAutofit/>
          </a:bodyPr>
          <a:lstStyle/>
          <a:p>
            <a:pPr algn="just">
              <a:lnSpc>
                <a:spcPct val="120000"/>
              </a:lnSpc>
              <a:spcBef>
                <a:spcPts val="600"/>
              </a:spcBef>
            </a:pPr>
            <a:r>
              <a:rPr lang="en-US" dirty="0" err="1">
                <a:solidFill>
                  <a:schemeClr val="tx1"/>
                </a:solidFill>
                <a:latin typeface="Times New Roman" panose="02020603050405020304" pitchFamily="18" charset="0"/>
                <a:cs typeface="Times New Roman" panose="02020603050405020304" pitchFamily="18" charset="0"/>
              </a:rPr>
              <a:t>Phương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pháp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như</a:t>
            </a:r>
            <a:r>
              <a:rPr lang="en-US" dirty="0">
                <a:solidFill>
                  <a:schemeClr val="tx1"/>
                </a:solidFill>
                <a:latin typeface="Times New Roman" panose="02020603050405020304" pitchFamily="18" charset="0"/>
                <a:cs typeface="Times New Roman" panose="02020603050405020304" pitchFamily="18" charset="0"/>
              </a:rPr>
              <a:t> logic &amp; </a:t>
            </a:r>
            <a:r>
              <a:rPr lang="en-US" dirty="0" err="1">
                <a:solidFill>
                  <a:schemeClr val="tx1"/>
                </a:solidFill>
                <a:latin typeface="Times New Roman" panose="02020603050405020304" pitchFamily="18" charset="0"/>
                <a:cs typeface="Times New Roman" panose="02020603050405020304" pitchFamily="18" charset="0"/>
              </a:rPr>
              <a:t>lịch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sử</a:t>
            </a:r>
            <a:r>
              <a:rPr lang="en-US" dirty="0">
                <a:solidFill>
                  <a:schemeClr val="tx1"/>
                </a:solidFill>
                <a:latin typeface="Times New Roman" panose="02020603050405020304" pitchFamily="18" charset="0"/>
                <a:cs typeface="Times New Roman" panose="02020603050405020304" pitchFamily="18" charset="0"/>
              </a:rPr>
              <a:t>, </a:t>
            </a:r>
          </a:p>
        </p:txBody>
      </p:sp>
      <p:sp>
        <p:nvSpPr>
          <p:cNvPr id="916" name="Google Shape;916;p66"/>
          <p:cNvSpPr txBox="1"/>
          <p:nvPr/>
        </p:nvSpPr>
        <p:spPr>
          <a:xfrm>
            <a:off x="4042959" y="3443432"/>
            <a:ext cx="4669710" cy="341100"/>
          </a:xfrm>
          <a:prstGeom prst="rect">
            <a:avLst/>
          </a:prstGeom>
          <a:noFill/>
          <a:ln>
            <a:noFill/>
          </a:ln>
        </p:spPr>
        <p:txBody>
          <a:bodyPr spcFirstLastPara="1" wrap="square" lIns="91425" tIns="91425" rIns="91425" bIns="91425" anchor="ctr" anchorCtr="0">
            <a:noAutofit/>
          </a:bodyPr>
          <a:lstStyle/>
          <a:p>
            <a:pPr algn="just">
              <a:lnSpc>
                <a:spcPct val="120000"/>
              </a:lnSpc>
              <a:spcBef>
                <a:spcPts val="600"/>
              </a:spcBef>
            </a:pPr>
            <a:r>
              <a:rPr lang="en-US" dirty="0" err="1">
                <a:solidFill>
                  <a:schemeClr val="tx1"/>
                </a:solidFill>
                <a:latin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tích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kê</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mô</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hóa</a:t>
            </a:r>
            <a:r>
              <a:rPr lang="en-US" dirty="0">
                <a:solidFill>
                  <a:schemeClr val="tx1"/>
                </a:solidFill>
                <a:latin typeface="Times New Roman" panose="02020603050405020304" pitchFamily="18" charset="0"/>
                <a:cs typeface="Times New Roman" panose="02020603050405020304" pitchFamily="18" charset="0"/>
              </a:rPr>
              <a:t>...</a:t>
            </a:r>
          </a:p>
        </p:txBody>
      </p:sp>
      <p:grpSp>
        <p:nvGrpSpPr>
          <p:cNvPr id="919" name="Google Shape;919;p66"/>
          <p:cNvGrpSpPr/>
          <p:nvPr/>
        </p:nvGrpSpPr>
        <p:grpSpPr>
          <a:xfrm>
            <a:off x="3440247" y="1676900"/>
            <a:ext cx="582707" cy="586117"/>
            <a:chOff x="3440247" y="1295900"/>
            <a:chExt cx="582707" cy="586117"/>
          </a:xfrm>
        </p:grpSpPr>
        <p:sp>
          <p:nvSpPr>
            <p:cNvPr id="920" name="Google Shape;920;p66"/>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21" name="Google Shape;921;p66"/>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tx1"/>
                </a:solidFill>
              </a:endParaRPr>
            </a:p>
          </p:txBody>
        </p:sp>
        <p:sp>
          <p:nvSpPr>
            <p:cNvPr id="922" name="Google Shape;922;p66"/>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tx1"/>
                </a:solidFill>
                <a:latin typeface="Calibri"/>
                <a:ea typeface="Calibri"/>
                <a:cs typeface="Calibri"/>
                <a:sym typeface="Calibri"/>
              </a:endParaRPr>
            </a:p>
          </p:txBody>
        </p:sp>
      </p:grpSp>
      <p:grpSp>
        <p:nvGrpSpPr>
          <p:cNvPr id="923" name="Google Shape;923;p66"/>
          <p:cNvGrpSpPr/>
          <p:nvPr/>
        </p:nvGrpSpPr>
        <p:grpSpPr>
          <a:xfrm>
            <a:off x="3445247" y="2516913"/>
            <a:ext cx="582707" cy="579405"/>
            <a:chOff x="3445247" y="2135913"/>
            <a:chExt cx="582707" cy="579405"/>
          </a:xfrm>
        </p:grpSpPr>
        <p:sp>
          <p:nvSpPr>
            <p:cNvPr id="924" name="Google Shape;924;p66"/>
            <p:cNvSpPr/>
            <p:nvPr/>
          </p:nvSpPr>
          <p:spPr>
            <a:xfrm>
              <a:off x="3455253" y="21426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25" name="Google Shape;925;p66"/>
            <p:cNvSpPr/>
            <p:nvPr/>
          </p:nvSpPr>
          <p:spPr>
            <a:xfrm>
              <a:off x="3445247" y="21359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tx1"/>
                </a:solidFill>
              </a:endParaRPr>
            </a:p>
          </p:txBody>
        </p:sp>
        <p:sp>
          <p:nvSpPr>
            <p:cNvPr id="926" name="Google Shape;926;p66"/>
            <p:cNvSpPr/>
            <p:nvPr/>
          </p:nvSpPr>
          <p:spPr>
            <a:xfrm>
              <a:off x="3539276" y="2198574"/>
              <a:ext cx="359100" cy="442800"/>
            </a:xfrm>
            <a:custGeom>
              <a:avLst/>
              <a:gdLst/>
              <a:ahLst/>
              <a:cxnLst/>
              <a:rect l="l" t="t" r="r" b="b"/>
              <a:pathLst>
                <a:path w="120000" h="120000" extrusionOk="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tx1"/>
                </a:solidFill>
                <a:latin typeface="Calibri"/>
                <a:ea typeface="Calibri"/>
                <a:cs typeface="Calibri"/>
                <a:sym typeface="Calibri"/>
              </a:endParaRPr>
            </a:p>
          </p:txBody>
        </p:sp>
      </p:grpSp>
      <p:grpSp>
        <p:nvGrpSpPr>
          <p:cNvPr id="931" name="Google Shape;931;p66"/>
          <p:cNvGrpSpPr/>
          <p:nvPr/>
        </p:nvGrpSpPr>
        <p:grpSpPr>
          <a:xfrm>
            <a:off x="3450247" y="3356917"/>
            <a:ext cx="582707" cy="572700"/>
            <a:chOff x="3450247" y="2975917"/>
            <a:chExt cx="582707" cy="572700"/>
          </a:xfrm>
        </p:grpSpPr>
        <p:sp>
          <p:nvSpPr>
            <p:cNvPr id="932" name="Google Shape;932;p66"/>
            <p:cNvSpPr/>
            <p:nvPr/>
          </p:nvSpPr>
          <p:spPr>
            <a:xfrm>
              <a:off x="3460253" y="2975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33" name="Google Shape;933;p66"/>
            <p:cNvSpPr/>
            <p:nvPr/>
          </p:nvSpPr>
          <p:spPr>
            <a:xfrm>
              <a:off x="3450247" y="2975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tx1"/>
                </a:solidFill>
              </a:endParaRPr>
            </a:p>
          </p:txBody>
        </p:sp>
        <p:sp>
          <p:nvSpPr>
            <p:cNvPr id="934" name="Google Shape;934;p66"/>
            <p:cNvSpPr/>
            <p:nvPr/>
          </p:nvSpPr>
          <p:spPr>
            <a:xfrm>
              <a:off x="3560000" y="3070720"/>
              <a:ext cx="319200" cy="393600"/>
            </a:xfrm>
            <a:custGeom>
              <a:avLst/>
              <a:gdLst/>
              <a:ahLst/>
              <a:cxnLst/>
              <a:rect l="l" t="t" r="r" b="b"/>
              <a:pathLst>
                <a:path w="120000" h="120000" extrusionOk="0">
                  <a:moveTo>
                    <a:pt x="120000" y="16425"/>
                  </a:moveTo>
                  <a:cubicBezTo>
                    <a:pt x="120000" y="7439"/>
                    <a:pt x="92952" y="0"/>
                    <a:pt x="60000" y="0"/>
                  </a:cubicBezTo>
                  <a:cubicBezTo>
                    <a:pt x="26929" y="0"/>
                    <a:pt x="0" y="7439"/>
                    <a:pt x="0" y="16425"/>
                  </a:cubicBezTo>
                  <a:lnTo>
                    <a:pt x="0" y="38260"/>
                  </a:lnTo>
                  <a:cubicBezTo>
                    <a:pt x="0" y="40096"/>
                    <a:pt x="1299" y="42028"/>
                    <a:pt x="3307" y="43671"/>
                  </a:cubicBezTo>
                  <a:cubicBezTo>
                    <a:pt x="944" y="45314"/>
                    <a:pt x="0" y="47246"/>
                    <a:pt x="0" y="49082"/>
                  </a:cubicBezTo>
                  <a:lnTo>
                    <a:pt x="0" y="70917"/>
                  </a:lnTo>
                  <a:cubicBezTo>
                    <a:pt x="0" y="72850"/>
                    <a:pt x="1299" y="74782"/>
                    <a:pt x="3307" y="76425"/>
                  </a:cubicBezTo>
                  <a:cubicBezTo>
                    <a:pt x="944" y="78067"/>
                    <a:pt x="0" y="79903"/>
                    <a:pt x="0" y="81835"/>
                  </a:cubicBezTo>
                  <a:lnTo>
                    <a:pt x="0" y="103671"/>
                  </a:lnTo>
                  <a:cubicBezTo>
                    <a:pt x="0" y="112657"/>
                    <a:pt x="26929" y="120000"/>
                    <a:pt x="60000" y="120000"/>
                  </a:cubicBezTo>
                  <a:cubicBezTo>
                    <a:pt x="92952" y="120000"/>
                    <a:pt x="120000" y="112657"/>
                    <a:pt x="120000" y="103671"/>
                  </a:cubicBezTo>
                  <a:lnTo>
                    <a:pt x="120000" y="81835"/>
                  </a:lnTo>
                  <a:cubicBezTo>
                    <a:pt x="120000" y="79903"/>
                    <a:pt x="118582" y="78067"/>
                    <a:pt x="116692" y="76425"/>
                  </a:cubicBezTo>
                  <a:cubicBezTo>
                    <a:pt x="118937" y="74782"/>
                    <a:pt x="120000" y="72850"/>
                    <a:pt x="120000" y="70917"/>
                  </a:cubicBezTo>
                  <a:lnTo>
                    <a:pt x="120000" y="49082"/>
                  </a:lnTo>
                  <a:cubicBezTo>
                    <a:pt x="120000" y="47246"/>
                    <a:pt x="118582" y="45314"/>
                    <a:pt x="116692" y="43671"/>
                  </a:cubicBezTo>
                  <a:cubicBezTo>
                    <a:pt x="118937" y="42028"/>
                    <a:pt x="120000" y="40096"/>
                    <a:pt x="120000" y="38260"/>
                  </a:cubicBezTo>
                  <a:lnTo>
                    <a:pt x="120000" y="16425"/>
                  </a:lnTo>
                  <a:close/>
                  <a:moveTo>
                    <a:pt x="113267" y="103671"/>
                  </a:moveTo>
                  <a:cubicBezTo>
                    <a:pt x="113267" y="109661"/>
                    <a:pt x="89291" y="114589"/>
                    <a:pt x="60000" y="114589"/>
                  </a:cubicBezTo>
                  <a:cubicBezTo>
                    <a:pt x="30590" y="114589"/>
                    <a:pt x="6614" y="109661"/>
                    <a:pt x="6614" y="103671"/>
                  </a:cubicBezTo>
                  <a:lnTo>
                    <a:pt x="6614" y="89178"/>
                  </a:lnTo>
                  <a:cubicBezTo>
                    <a:pt x="16653" y="94396"/>
                    <a:pt x="36614" y="98164"/>
                    <a:pt x="60000" y="98164"/>
                  </a:cubicBezTo>
                  <a:cubicBezTo>
                    <a:pt x="83267" y="98164"/>
                    <a:pt x="103346" y="94685"/>
                    <a:pt x="113267" y="89178"/>
                  </a:cubicBezTo>
                  <a:lnTo>
                    <a:pt x="113267" y="103671"/>
                  </a:lnTo>
                  <a:close/>
                  <a:moveTo>
                    <a:pt x="60000" y="92753"/>
                  </a:moveTo>
                  <a:cubicBezTo>
                    <a:pt x="30590" y="92753"/>
                    <a:pt x="6614" y="87826"/>
                    <a:pt x="6614" y="81835"/>
                  </a:cubicBezTo>
                  <a:cubicBezTo>
                    <a:pt x="6614" y="81062"/>
                    <a:pt x="7322" y="79903"/>
                    <a:pt x="8267" y="79130"/>
                  </a:cubicBezTo>
                  <a:cubicBezTo>
                    <a:pt x="18661" y="84057"/>
                    <a:pt x="38031" y="87342"/>
                    <a:pt x="60000" y="87342"/>
                  </a:cubicBezTo>
                  <a:cubicBezTo>
                    <a:pt x="81968" y="87342"/>
                    <a:pt x="101338" y="84057"/>
                    <a:pt x="111614" y="79130"/>
                  </a:cubicBezTo>
                  <a:cubicBezTo>
                    <a:pt x="112677" y="79903"/>
                    <a:pt x="113267" y="80772"/>
                    <a:pt x="113267" y="81835"/>
                  </a:cubicBezTo>
                  <a:cubicBezTo>
                    <a:pt x="113267" y="87826"/>
                    <a:pt x="89291" y="92753"/>
                    <a:pt x="60000" y="92753"/>
                  </a:cubicBezTo>
                  <a:close/>
                  <a:moveTo>
                    <a:pt x="113267" y="70917"/>
                  </a:moveTo>
                  <a:cubicBezTo>
                    <a:pt x="113267" y="76908"/>
                    <a:pt x="89291" y="81835"/>
                    <a:pt x="60000" y="81835"/>
                  </a:cubicBezTo>
                  <a:cubicBezTo>
                    <a:pt x="30590" y="81835"/>
                    <a:pt x="6614" y="76908"/>
                    <a:pt x="6614" y="70917"/>
                  </a:cubicBezTo>
                  <a:lnTo>
                    <a:pt x="6614" y="56521"/>
                  </a:lnTo>
                  <a:cubicBezTo>
                    <a:pt x="16653" y="61642"/>
                    <a:pt x="36614" y="65507"/>
                    <a:pt x="60000" y="65507"/>
                  </a:cubicBezTo>
                  <a:cubicBezTo>
                    <a:pt x="83267" y="65507"/>
                    <a:pt x="103346" y="61932"/>
                    <a:pt x="113267" y="56521"/>
                  </a:cubicBezTo>
                  <a:lnTo>
                    <a:pt x="113267" y="70917"/>
                  </a:lnTo>
                  <a:close/>
                  <a:moveTo>
                    <a:pt x="60000" y="60000"/>
                  </a:moveTo>
                  <a:cubicBezTo>
                    <a:pt x="30590" y="60000"/>
                    <a:pt x="6614" y="55169"/>
                    <a:pt x="6614" y="49082"/>
                  </a:cubicBezTo>
                  <a:cubicBezTo>
                    <a:pt x="6614" y="48309"/>
                    <a:pt x="7322" y="47246"/>
                    <a:pt x="8267" y="46376"/>
                  </a:cubicBezTo>
                  <a:cubicBezTo>
                    <a:pt x="18661" y="51304"/>
                    <a:pt x="38031" y="54589"/>
                    <a:pt x="60000" y="54589"/>
                  </a:cubicBezTo>
                  <a:cubicBezTo>
                    <a:pt x="81968" y="54589"/>
                    <a:pt x="101338" y="51304"/>
                    <a:pt x="111614" y="46376"/>
                  </a:cubicBezTo>
                  <a:cubicBezTo>
                    <a:pt x="112677" y="47246"/>
                    <a:pt x="113267" y="48019"/>
                    <a:pt x="113267" y="49082"/>
                  </a:cubicBezTo>
                  <a:cubicBezTo>
                    <a:pt x="113267" y="55169"/>
                    <a:pt x="89291" y="60000"/>
                    <a:pt x="60000" y="60000"/>
                  </a:cubicBezTo>
                  <a:close/>
                  <a:moveTo>
                    <a:pt x="113267" y="38260"/>
                  </a:moveTo>
                  <a:cubicBezTo>
                    <a:pt x="113267" y="44251"/>
                    <a:pt x="89291" y="49082"/>
                    <a:pt x="60000" y="49082"/>
                  </a:cubicBezTo>
                  <a:cubicBezTo>
                    <a:pt x="30590" y="49082"/>
                    <a:pt x="6614" y="44251"/>
                    <a:pt x="6614" y="38260"/>
                  </a:cubicBezTo>
                  <a:lnTo>
                    <a:pt x="6614" y="23768"/>
                  </a:lnTo>
                  <a:cubicBezTo>
                    <a:pt x="16653" y="28985"/>
                    <a:pt x="36614" y="32753"/>
                    <a:pt x="60000" y="32753"/>
                  </a:cubicBezTo>
                  <a:cubicBezTo>
                    <a:pt x="83267" y="32753"/>
                    <a:pt x="103346" y="29178"/>
                    <a:pt x="113267" y="23768"/>
                  </a:cubicBezTo>
                  <a:lnTo>
                    <a:pt x="113267" y="38260"/>
                  </a:lnTo>
                  <a:close/>
                  <a:moveTo>
                    <a:pt x="60000" y="27342"/>
                  </a:moveTo>
                  <a:cubicBezTo>
                    <a:pt x="30590" y="27342"/>
                    <a:pt x="6614" y="22415"/>
                    <a:pt x="6614" y="16425"/>
                  </a:cubicBezTo>
                  <a:cubicBezTo>
                    <a:pt x="6614" y="10434"/>
                    <a:pt x="30590" y="5507"/>
                    <a:pt x="60000" y="5507"/>
                  </a:cubicBezTo>
                  <a:cubicBezTo>
                    <a:pt x="89291" y="5507"/>
                    <a:pt x="113267" y="10434"/>
                    <a:pt x="113267" y="16425"/>
                  </a:cubicBezTo>
                  <a:cubicBezTo>
                    <a:pt x="113267" y="22415"/>
                    <a:pt x="89291" y="27342"/>
                    <a:pt x="60000" y="2734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tx1"/>
                </a:solidFill>
                <a:latin typeface="Calibri"/>
                <a:ea typeface="Calibri"/>
                <a:cs typeface="Calibri"/>
                <a:sym typeface="Calibri"/>
              </a:endParaRPr>
            </a:p>
          </p:txBody>
        </p:sp>
      </p:grpSp>
      <p:pic>
        <p:nvPicPr>
          <p:cNvPr id="935" name="Google Shape;935;p66" descr="work-iOS-03-mod.png"/>
          <p:cNvPicPr preferRelativeResize="0"/>
          <p:nvPr/>
        </p:nvPicPr>
        <p:blipFill>
          <a:blip r:embed="rId4">
            <a:alphaModFix/>
          </a:blip>
          <a:stretch>
            <a:fillRect/>
          </a:stretch>
        </p:blipFill>
        <p:spPr>
          <a:xfrm>
            <a:off x="1163400" y="1904975"/>
            <a:ext cx="1428750" cy="2508076"/>
          </a:xfrm>
          <a:prstGeom prst="rect">
            <a:avLst/>
          </a:prstGeom>
          <a:noFill/>
          <a:ln>
            <a:noFill/>
          </a:ln>
        </p:spPr>
      </p:pic>
      <p:pic>
        <p:nvPicPr>
          <p:cNvPr id="936" name="Google Shape;936;p66"/>
          <p:cNvPicPr preferRelativeResize="0"/>
          <p:nvPr/>
        </p:nvPicPr>
        <p:blipFill>
          <a:blip r:embed="rId5"/>
          <a:srcRect l="19459" r="19459"/>
          <a:stretch/>
        </p:blipFill>
        <p:spPr>
          <a:xfrm>
            <a:off x="1163399" y="2171812"/>
            <a:ext cx="1428751" cy="224123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a typeface="Calibri" panose="020F0502020204030204" pitchFamily="34" charset="0"/>
                <a:cs typeface="Times New Roman" panose="02020603050405020304" pitchFamily="18" charset="0"/>
              </a:rPr>
              <a:t>3</a:t>
            </a:r>
            <a:r>
              <a:rPr lang="en-US" sz="3200" dirty="0">
                <a:effectLst/>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Chức</a:t>
            </a:r>
            <a:r>
              <a:rPr lang="en-US" sz="3200" dirty="0">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năng</a:t>
            </a:r>
            <a:r>
              <a:rPr lang="en-US" sz="3200" dirty="0">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1526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370483" y="445025"/>
            <a:ext cx="642665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a:t>ác chức </a:t>
            </a:r>
            <a:r>
              <a:rPr lang="en" dirty="0"/>
              <a:t>năng chính của kinh tế chính trị Mác - Lênin</a:t>
            </a:r>
            <a:endParaRPr dirty="0"/>
          </a:p>
        </p:txBody>
      </p:sp>
      <p:grpSp>
        <p:nvGrpSpPr>
          <p:cNvPr id="449" name="Google Shape;449;p52"/>
          <p:cNvGrpSpPr/>
          <p:nvPr/>
        </p:nvGrpSpPr>
        <p:grpSpPr>
          <a:xfrm>
            <a:off x="695511" y="1941206"/>
            <a:ext cx="1412219" cy="1924434"/>
            <a:chOff x="673249" y="1939416"/>
            <a:chExt cx="1412219" cy="1924434"/>
          </a:xfrm>
        </p:grpSpPr>
        <p:sp>
          <p:nvSpPr>
            <p:cNvPr id="450" name="Google Shape;450;p52"/>
            <p:cNvSpPr/>
            <p:nvPr/>
          </p:nvSpPr>
          <p:spPr>
            <a:xfrm>
              <a:off x="6732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1" name="Google Shape;451;p52"/>
            <p:cNvSpPr/>
            <p:nvPr/>
          </p:nvSpPr>
          <p:spPr>
            <a:xfrm>
              <a:off x="682550" y="1939416"/>
              <a:ext cx="1261500" cy="1261500"/>
            </a:xfrm>
            <a:prstGeom prst="ellipse">
              <a:avLst/>
            </a:prstGeom>
            <a:solidFill>
              <a:srgbClr val="547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2" name="Google Shape;452;p52"/>
            <p:cNvSpPr/>
            <p:nvPr/>
          </p:nvSpPr>
          <p:spPr>
            <a:xfrm>
              <a:off x="956751" y="2213625"/>
              <a:ext cx="713100" cy="713100"/>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53" name="Google Shape;453;p52"/>
            <p:cNvSpPr/>
            <p:nvPr/>
          </p:nvSpPr>
          <p:spPr>
            <a:xfrm>
              <a:off x="701000"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54" name="Google Shape;454;p52"/>
            <p:cNvSpPr txBox="1"/>
            <p:nvPr/>
          </p:nvSpPr>
          <p:spPr>
            <a:xfrm>
              <a:off x="680418" y="3479241"/>
              <a:ext cx="1405050" cy="366600"/>
            </a:xfrm>
            <a:prstGeom prst="rect">
              <a:avLst/>
            </a:prstGeom>
            <a:noFill/>
            <a:ln>
              <a:noFill/>
            </a:ln>
          </p:spPr>
          <p:txBody>
            <a:bodyPr spcFirstLastPara="1" wrap="square" lIns="91425" tIns="91425" rIns="91425" bIns="91425" anchor="t" anchorCtr="0">
              <a:noAutofit/>
            </a:bodyPr>
            <a:lstStyle/>
            <a:p>
              <a:pPr algn="just">
                <a:lnSpc>
                  <a:spcPct val="120000"/>
                </a:lnSpc>
                <a:spcBef>
                  <a:spcPts val="600"/>
                </a:spcBef>
              </a:pPr>
              <a:r>
                <a:rPr lang="en-US" sz="900" b="1" dirty="0" err="1">
                  <a:solidFill>
                    <a:schemeClr val="bg1"/>
                  </a:solidFill>
                  <a:latin typeface="Muli"/>
                  <a:cs typeface="Times New Roman" panose="02020603050405020304" pitchFamily="18" charset="0"/>
                </a:rPr>
                <a:t>Chức</a:t>
              </a:r>
              <a:r>
                <a:rPr lang="en-US" sz="900" b="1" dirty="0">
                  <a:solidFill>
                    <a:schemeClr val="bg1"/>
                  </a:solidFill>
                  <a:latin typeface="Muli"/>
                  <a:cs typeface="Times New Roman" panose="02020603050405020304" pitchFamily="18" charset="0"/>
                </a:rPr>
                <a:t> </a:t>
              </a:r>
              <a:r>
                <a:rPr lang="en-US" sz="900" b="1" dirty="0" err="1">
                  <a:solidFill>
                    <a:schemeClr val="bg1"/>
                  </a:solidFill>
                  <a:latin typeface="Muli"/>
                  <a:cs typeface="Times New Roman" panose="02020603050405020304" pitchFamily="18" charset="0"/>
                </a:rPr>
                <a:t>năng</a:t>
              </a:r>
              <a:r>
                <a:rPr lang="en-US" sz="900" b="1" dirty="0">
                  <a:solidFill>
                    <a:schemeClr val="bg1"/>
                  </a:solidFill>
                  <a:latin typeface="Muli"/>
                  <a:cs typeface="Times New Roman" panose="02020603050405020304" pitchFamily="18" charset="0"/>
                </a:rPr>
                <a:t> </a:t>
              </a:r>
              <a:r>
                <a:rPr lang="en-US" sz="900" b="1" dirty="0" err="1">
                  <a:solidFill>
                    <a:schemeClr val="bg1"/>
                  </a:solidFill>
                  <a:latin typeface="Muli"/>
                  <a:cs typeface="Times New Roman" panose="02020603050405020304" pitchFamily="18" charset="0"/>
                </a:rPr>
                <a:t>nhận</a:t>
              </a:r>
              <a:r>
                <a:rPr lang="en-US" sz="900" b="1" dirty="0">
                  <a:solidFill>
                    <a:schemeClr val="bg1"/>
                  </a:solidFill>
                  <a:latin typeface="Muli"/>
                  <a:cs typeface="Times New Roman" panose="02020603050405020304" pitchFamily="18" charset="0"/>
                </a:rPr>
                <a:t> </a:t>
              </a:r>
              <a:r>
                <a:rPr lang="en-US" sz="900" b="1" dirty="0" err="1">
                  <a:solidFill>
                    <a:schemeClr val="bg1"/>
                  </a:solidFill>
                  <a:latin typeface="Muli"/>
                  <a:cs typeface="Times New Roman" panose="02020603050405020304" pitchFamily="18" charset="0"/>
                </a:rPr>
                <a:t>thức</a:t>
              </a:r>
              <a:endParaRPr lang="en-US" sz="900" b="1" dirty="0">
                <a:solidFill>
                  <a:schemeClr val="bg1"/>
                </a:solidFill>
                <a:latin typeface="Muli"/>
                <a:cs typeface="Times New Roman" panose="02020603050405020304" pitchFamily="18" charset="0"/>
              </a:endParaRPr>
            </a:p>
          </p:txBody>
        </p:sp>
      </p:grpSp>
      <p:grpSp>
        <p:nvGrpSpPr>
          <p:cNvPr id="456" name="Google Shape;456;p52"/>
          <p:cNvGrpSpPr/>
          <p:nvPr/>
        </p:nvGrpSpPr>
        <p:grpSpPr>
          <a:xfrm>
            <a:off x="2714549" y="1939416"/>
            <a:ext cx="1336351" cy="1959759"/>
            <a:chOff x="2333549" y="1939416"/>
            <a:chExt cx="1336351" cy="1959759"/>
          </a:xfrm>
        </p:grpSpPr>
        <p:sp>
          <p:nvSpPr>
            <p:cNvPr id="457" name="Google Shape;457;p52"/>
            <p:cNvSpPr/>
            <p:nvPr/>
          </p:nvSpPr>
          <p:spPr>
            <a:xfrm>
              <a:off x="23335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8" name="Google Shape;458;p52"/>
            <p:cNvSpPr/>
            <p:nvPr/>
          </p:nvSpPr>
          <p:spPr>
            <a:xfrm>
              <a:off x="2342844"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59" name="Google Shape;459;p52"/>
            <p:cNvSpPr/>
            <p:nvPr/>
          </p:nvSpPr>
          <p:spPr>
            <a:xfrm>
              <a:off x="2617044" y="2232366"/>
              <a:ext cx="713100" cy="675600"/>
            </a:xfrm>
            <a:custGeom>
              <a:avLst/>
              <a:gdLst/>
              <a:ahLst/>
              <a:cxnLst/>
              <a:rect l="l" t="t" r="r" b="b"/>
              <a:pathLst>
                <a:path w="120000" h="120000" extrusionOk="0">
                  <a:moveTo>
                    <a:pt x="30708" y="18236"/>
                  </a:moveTo>
                  <a:cubicBezTo>
                    <a:pt x="29102" y="17329"/>
                    <a:pt x="27496" y="17128"/>
                    <a:pt x="25889" y="17128"/>
                  </a:cubicBezTo>
                  <a:cubicBezTo>
                    <a:pt x="22393" y="17128"/>
                    <a:pt x="19275" y="18539"/>
                    <a:pt x="17385" y="21360"/>
                  </a:cubicBezTo>
                  <a:cubicBezTo>
                    <a:pt x="14740" y="25390"/>
                    <a:pt x="16251" y="30428"/>
                    <a:pt x="20787" y="32745"/>
                  </a:cubicBezTo>
                  <a:cubicBezTo>
                    <a:pt x="22677" y="33551"/>
                    <a:pt x="25133" y="34156"/>
                    <a:pt x="27779" y="34156"/>
                  </a:cubicBezTo>
                  <a:cubicBezTo>
                    <a:pt x="31275" y="34156"/>
                    <a:pt x="34960" y="33047"/>
                    <a:pt x="36566" y="30730"/>
                  </a:cubicBezTo>
                  <a:cubicBezTo>
                    <a:pt x="39212" y="26498"/>
                    <a:pt x="35527" y="20554"/>
                    <a:pt x="30708" y="18236"/>
                  </a:cubicBezTo>
                  <a:close/>
                  <a:moveTo>
                    <a:pt x="27779" y="28513"/>
                  </a:moveTo>
                  <a:cubicBezTo>
                    <a:pt x="26173" y="28513"/>
                    <a:pt x="24283" y="28211"/>
                    <a:pt x="23244" y="27607"/>
                  </a:cubicBezTo>
                  <a:cubicBezTo>
                    <a:pt x="22204" y="27002"/>
                    <a:pt x="21637" y="26498"/>
                    <a:pt x="21354" y="25894"/>
                  </a:cubicBezTo>
                  <a:cubicBezTo>
                    <a:pt x="21354" y="25591"/>
                    <a:pt x="21354" y="25390"/>
                    <a:pt x="21637" y="24785"/>
                  </a:cubicBezTo>
                  <a:cubicBezTo>
                    <a:pt x="22393" y="23677"/>
                    <a:pt x="24000" y="23073"/>
                    <a:pt x="25889" y="23073"/>
                  </a:cubicBezTo>
                  <a:cubicBezTo>
                    <a:pt x="26929" y="23073"/>
                    <a:pt x="27779" y="23375"/>
                    <a:pt x="28535" y="23677"/>
                  </a:cubicBezTo>
                  <a:cubicBezTo>
                    <a:pt x="30708" y="24785"/>
                    <a:pt x="32031" y="26801"/>
                    <a:pt x="32031" y="27607"/>
                  </a:cubicBezTo>
                  <a:cubicBezTo>
                    <a:pt x="31464" y="27607"/>
                    <a:pt x="30141" y="28513"/>
                    <a:pt x="27779" y="28513"/>
                  </a:cubicBezTo>
                  <a:close/>
                  <a:moveTo>
                    <a:pt x="27779" y="85340"/>
                  </a:moveTo>
                  <a:cubicBezTo>
                    <a:pt x="25322" y="85340"/>
                    <a:pt x="22960" y="85944"/>
                    <a:pt x="20787" y="86750"/>
                  </a:cubicBezTo>
                  <a:cubicBezTo>
                    <a:pt x="16062" y="89068"/>
                    <a:pt x="14456" y="94105"/>
                    <a:pt x="17385" y="98136"/>
                  </a:cubicBezTo>
                  <a:cubicBezTo>
                    <a:pt x="19275" y="100654"/>
                    <a:pt x="22393" y="102367"/>
                    <a:pt x="25889" y="102367"/>
                  </a:cubicBezTo>
                  <a:cubicBezTo>
                    <a:pt x="27496" y="102367"/>
                    <a:pt x="29385" y="102166"/>
                    <a:pt x="30708" y="101259"/>
                  </a:cubicBezTo>
                  <a:cubicBezTo>
                    <a:pt x="35527" y="98942"/>
                    <a:pt x="39212" y="92695"/>
                    <a:pt x="36283" y="88765"/>
                  </a:cubicBezTo>
                  <a:cubicBezTo>
                    <a:pt x="34960" y="86448"/>
                    <a:pt x="31275" y="85340"/>
                    <a:pt x="27779" y="85340"/>
                  </a:cubicBezTo>
                  <a:close/>
                  <a:moveTo>
                    <a:pt x="28535" y="96120"/>
                  </a:moveTo>
                  <a:cubicBezTo>
                    <a:pt x="27779" y="96423"/>
                    <a:pt x="26929" y="96725"/>
                    <a:pt x="25889" y="96725"/>
                  </a:cubicBezTo>
                  <a:cubicBezTo>
                    <a:pt x="24000" y="96725"/>
                    <a:pt x="22393" y="95818"/>
                    <a:pt x="21637" y="95012"/>
                  </a:cubicBezTo>
                  <a:cubicBezTo>
                    <a:pt x="21354" y="94408"/>
                    <a:pt x="21354" y="94105"/>
                    <a:pt x="21354" y="93904"/>
                  </a:cubicBezTo>
                  <a:cubicBezTo>
                    <a:pt x="21637" y="93299"/>
                    <a:pt x="22204" y="92493"/>
                    <a:pt x="23244" y="92191"/>
                  </a:cubicBezTo>
                  <a:cubicBezTo>
                    <a:pt x="24283" y="91586"/>
                    <a:pt x="26173" y="91284"/>
                    <a:pt x="27779" y="91284"/>
                  </a:cubicBezTo>
                  <a:cubicBezTo>
                    <a:pt x="30141" y="91284"/>
                    <a:pt x="31464" y="91889"/>
                    <a:pt x="32031" y="92493"/>
                  </a:cubicBezTo>
                  <a:cubicBezTo>
                    <a:pt x="32031" y="92997"/>
                    <a:pt x="30708" y="95314"/>
                    <a:pt x="28535" y="96120"/>
                  </a:cubicBezTo>
                  <a:close/>
                  <a:moveTo>
                    <a:pt x="120000" y="22770"/>
                  </a:moveTo>
                  <a:cubicBezTo>
                    <a:pt x="120000" y="16523"/>
                    <a:pt x="109889" y="11385"/>
                    <a:pt x="104031" y="11385"/>
                  </a:cubicBezTo>
                  <a:lnTo>
                    <a:pt x="103464" y="11385"/>
                  </a:lnTo>
                  <a:cubicBezTo>
                    <a:pt x="99496" y="11385"/>
                    <a:pt x="98173" y="12292"/>
                    <a:pt x="50740" y="47556"/>
                  </a:cubicBezTo>
                  <a:lnTo>
                    <a:pt x="45070" y="43526"/>
                  </a:lnTo>
                  <a:cubicBezTo>
                    <a:pt x="46393" y="42418"/>
                    <a:pt x="47811" y="41007"/>
                    <a:pt x="48850" y="39294"/>
                  </a:cubicBezTo>
                  <a:cubicBezTo>
                    <a:pt x="54992" y="28513"/>
                    <a:pt x="46393" y="11989"/>
                    <a:pt x="36000" y="6045"/>
                  </a:cubicBezTo>
                  <a:cubicBezTo>
                    <a:pt x="25606" y="0"/>
                    <a:pt x="12000" y="3425"/>
                    <a:pt x="5858" y="14206"/>
                  </a:cubicBezTo>
                  <a:cubicBezTo>
                    <a:pt x="0" y="24483"/>
                    <a:pt x="3212" y="37581"/>
                    <a:pt x="12850" y="44130"/>
                  </a:cubicBezTo>
                  <a:cubicBezTo>
                    <a:pt x="20787" y="50075"/>
                    <a:pt x="27779" y="55214"/>
                    <a:pt x="34204" y="60050"/>
                  </a:cubicBezTo>
                  <a:cubicBezTo>
                    <a:pt x="27779" y="64886"/>
                    <a:pt x="20598" y="70226"/>
                    <a:pt x="12850" y="75969"/>
                  </a:cubicBezTo>
                  <a:cubicBezTo>
                    <a:pt x="3212" y="82518"/>
                    <a:pt x="0" y="95617"/>
                    <a:pt x="5858" y="105793"/>
                  </a:cubicBezTo>
                  <a:cubicBezTo>
                    <a:pt x="12000" y="116574"/>
                    <a:pt x="25606" y="120000"/>
                    <a:pt x="36000" y="114055"/>
                  </a:cubicBezTo>
                  <a:cubicBezTo>
                    <a:pt x="46677" y="107808"/>
                    <a:pt x="54992" y="91284"/>
                    <a:pt x="48850" y="80806"/>
                  </a:cubicBezTo>
                  <a:cubicBezTo>
                    <a:pt x="47811" y="79093"/>
                    <a:pt x="46677" y="77682"/>
                    <a:pt x="45070" y="76574"/>
                  </a:cubicBezTo>
                  <a:lnTo>
                    <a:pt x="50740" y="72544"/>
                  </a:lnTo>
                  <a:cubicBezTo>
                    <a:pt x="98173" y="107808"/>
                    <a:pt x="99496" y="108614"/>
                    <a:pt x="103464" y="108614"/>
                  </a:cubicBezTo>
                  <a:lnTo>
                    <a:pt x="104031" y="108614"/>
                  </a:lnTo>
                  <a:cubicBezTo>
                    <a:pt x="109889" y="108614"/>
                    <a:pt x="120000" y="103576"/>
                    <a:pt x="120000" y="97329"/>
                  </a:cubicBezTo>
                  <a:lnTo>
                    <a:pt x="68031" y="60352"/>
                  </a:lnTo>
                  <a:lnTo>
                    <a:pt x="120000" y="22770"/>
                  </a:lnTo>
                  <a:close/>
                  <a:moveTo>
                    <a:pt x="16535" y="39798"/>
                  </a:moveTo>
                  <a:cubicBezTo>
                    <a:pt x="8314" y="35264"/>
                    <a:pt x="5669" y="25088"/>
                    <a:pt x="10204" y="16826"/>
                  </a:cubicBezTo>
                  <a:cubicBezTo>
                    <a:pt x="14929" y="8866"/>
                    <a:pt x="25322" y="6045"/>
                    <a:pt x="33637" y="10579"/>
                  </a:cubicBezTo>
                  <a:cubicBezTo>
                    <a:pt x="41858" y="15113"/>
                    <a:pt x="48283" y="27607"/>
                    <a:pt x="43464" y="35566"/>
                  </a:cubicBezTo>
                  <a:cubicBezTo>
                    <a:pt x="38929" y="43828"/>
                    <a:pt x="24850" y="44433"/>
                    <a:pt x="16535" y="39798"/>
                  </a:cubicBezTo>
                  <a:close/>
                  <a:moveTo>
                    <a:pt x="27779" y="48362"/>
                  </a:moveTo>
                  <a:cubicBezTo>
                    <a:pt x="32031" y="48664"/>
                    <a:pt x="36000" y="47758"/>
                    <a:pt x="39779" y="46347"/>
                  </a:cubicBezTo>
                  <a:lnTo>
                    <a:pt x="45921" y="50680"/>
                  </a:lnTo>
                  <a:cubicBezTo>
                    <a:pt x="43464" y="52392"/>
                    <a:pt x="41102" y="54307"/>
                    <a:pt x="38456" y="56020"/>
                  </a:cubicBezTo>
                  <a:cubicBezTo>
                    <a:pt x="35244" y="53803"/>
                    <a:pt x="31464" y="51183"/>
                    <a:pt x="27779" y="48362"/>
                  </a:cubicBezTo>
                  <a:close/>
                  <a:moveTo>
                    <a:pt x="33921" y="108614"/>
                  </a:moveTo>
                  <a:cubicBezTo>
                    <a:pt x="25606" y="113249"/>
                    <a:pt x="15212" y="110629"/>
                    <a:pt x="10393" y="102367"/>
                  </a:cubicBezTo>
                  <a:cubicBezTo>
                    <a:pt x="5669" y="94408"/>
                    <a:pt x="8598" y="84231"/>
                    <a:pt x="16818" y="79395"/>
                  </a:cubicBezTo>
                  <a:cubicBezTo>
                    <a:pt x="25133" y="74861"/>
                    <a:pt x="39212" y="75365"/>
                    <a:pt x="44031" y="83324"/>
                  </a:cubicBezTo>
                  <a:cubicBezTo>
                    <a:pt x="48566" y="91586"/>
                    <a:pt x="41858" y="104080"/>
                    <a:pt x="33921" y="108614"/>
                  </a:cubicBezTo>
                  <a:close/>
                  <a:moveTo>
                    <a:pt x="39779" y="72846"/>
                  </a:moveTo>
                  <a:cubicBezTo>
                    <a:pt x="36000" y="71435"/>
                    <a:pt x="32031" y="70831"/>
                    <a:pt x="27779" y="70831"/>
                  </a:cubicBezTo>
                  <a:cubicBezTo>
                    <a:pt x="89858" y="24785"/>
                    <a:pt x="100535" y="16826"/>
                    <a:pt x="103464" y="16826"/>
                  </a:cubicBezTo>
                  <a:cubicBezTo>
                    <a:pt x="103464" y="16826"/>
                    <a:pt x="108283" y="16523"/>
                    <a:pt x="113102" y="20554"/>
                  </a:cubicBezTo>
                  <a:lnTo>
                    <a:pt x="39779" y="72846"/>
                  </a:lnTo>
                  <a:close/>
                  <a:moveTo>
                    <a:pt x="113102" y="98740"/>
                  </a:moveTo>
                  <a:cubicBezTo>
                    <a:pt x="108283" y="102972"/>
                    <a:pt x="103464" y="102367"/>
                    <a:pt x="103464" y="102367"/>
                  </a:cubicBezTo>
                  <a:cubicBezTo>
                    <a:pt x="101102" y="102367"/>
                    <a:pt x="93354" y="97027"/>
                    <a:pt x="55275" y="68816"/>
                  </a:cubicBezTo>
                  <a:lnTo>
                    <a:pt x="63212" y="63173"/>
                  </a:lnTo>
                  <a:lnTo>
                    <a:pt x="113102" y="98740"/>
                  </a:lnTo>
                  <a:close/>
                  <a:moveTo>
                    <a:pt x="50740" y="56926"/>
                  </a:moveTo>
                  <a:cubicBezTo>
                    <a:pt x="49133" y="56926"/>
                    <a:pt x="48000" y="58035"/>
                    <a:pt x="48000" y="59748"/>
                  </a:cubicBezTo>
                  <a:cubicBezTo>
                    <a:pt x="48000" y="61460"/>
                    <a:pt x="49133" y="62569"/>
                    <a:pt x="50740" y="62569"/>
                  </a:cubicBezTo>
                  <a:cubicBezTo>
                    <a:pt x="52251" y="62569"/>
                    <a:pt x="53385" y="61460"/>
                    <a:pt x="53385" y="59748"/>
                  </a:cubicBezTo>
                  <a:cubicBezTo>
                    <a:pt x="53385" y="58035"/>
                    <a:pt x="52251" y="56926"/>
                    <a:pt x="50740" y="5692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60" name="Google Shape;460;p52"/>
            <p:cNvSpPr/>
            <p:nvPr/>
          </p:nvSpPr>
          <p:spPr>
            <a:xfrm>
              <a:off x="2355862"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1" name="Google Shape;461;p52"/>
            <p:cNvSpPr txBox="1"/>
            <p:nvPr/>
          </p:nvSpPr>
          <p:spPr>
            <a:xfrm>
              <a:off x="2361300" y="3532575"/>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b="1" dirty="0">
                  <a:solidFill>
                    <a:srgbClr val="FFFFFF"/>
                  </a:solidFill>
                  <a:latin typeface="Muli"/>
                  <a:ea typeface="Muli"/>
                  <a:cs typeface="Muli"/>
                  <a:sym typeface="Muli"/>
                </a:rPr>
                <a:t>C</a:t>
              </a:r>
              <a:r>
                <a:rPr lang="en" sz="900" b="1" dirty="0">
                  <a:solidFill>
                    <a:srgbClr val="FFFFFF"/>
                  </a:solidFill>
                  <a:latin typeface="Muli"/>
                  <a:ea typeface="Muli"/>
                  <a:cs typeface="Muli"/>
                  <a:sym typeface="Muli"/>
                </a:rPr>
                <a:t>hức năng thực tiễn</a:t>
              </a:r>
              <a:endParaRPr sz="900" b="1" dirty="0">
                <a:solidFill>
                  <a:srgbClr val="FFFFFF"/>
                </a:solidFill>
                <a:latin typeface="Muli"/>
                <a:ea typeface="Muli"/>
                <a:cs typeface="Muli"/>
                <a:sym typeface="Muli"/>
              </a:endParaRPr>
            </a:p>
          </p:txBody>
        </p:sp>
      </p:grpSp>
      <p:grpSp>
        <p:nvGrpSpPr>
          <p:cNvPr id="463" name="Google Shape;463;p52"/>
          <p:cNvGrpSpPr/>
          <p:nvPr/>
        </p:nvGrpSpPr>
        <p:grpSpPr>
          <a:xfrm>
            <a:off x="4709368" y="1939416"/>
            <a:ext cx="1457038" cy="1924434"/>
            <a:chOff x="3947368" y="1939416"/>
            <a:chExt cx="1457038" cy="1924434"/>
          </a:xfrm>
        </p:grpSpPr>
        <p:sp>
          <p:nvSpPr>
            <p:cNvPr id="464" name="Google Shape;464;p52"/>
            <p:cNvSpPr/>
            <p:nvPr/>
          </p:nvSpPr>
          <p:spPr>
            <a:xfrm>
              <a:off x="39938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65" name="Google Shape;465;p52"/>
            <p:cNvSpPr/>
            <p:nvPr/>
          </p:nvSpPr>
          <p:spPr>
            <a:xfrm>
              <a:off x="4003138"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6" name="Google Shape;466;p52"/>
            <p:cNvSpPr/>
            <p:nvPr/>
          </p:nvSpPr>
          <p:spPr>
            <a:xfrm>
              <a:off x="4267887" y="2194875"/>
              <a:ext cx="732000" cy="713100"/>
            </a:xfrm>
            <a:custGeom>
              <a:avLst/>
              <a:gdLst/>
              <a:ahLst/>
              <a:cxnLst/>
              <a:rect l="l" t="t" r="r" b="b"/>
              <a:pathLst>
                <a:path w="120000" h="120000" extrusionOk="0">
                  <a:moveTo>
                    <a:pt x="60000" y="43777"/>
                  </a:moveTo>
                  <a:cubicBezTo>
                    <a:pt x="51014" y="43777"/>
                    <a:pt x="43671" y="51138"/>
                    <a:pt x="43671" y="60145"/>
                  </a:cubicBezTo>
                  <a:cubicBezTo>
                    <a:pt x="43671" y="69152"/>
                    <a:pt x="51014" y="76513"/>
                    <a:pt x="60000" y="76513"/>
                  </a:cubicBezTo>
                  <a:cubicBezTo>
                    <a:pt x="68985" y="76513"/>
                    <a:pt x="76328" y="69152"/>
                    <a:pt x="76328" y="60145"/>
                  </a:cubicBezTo>
                  <a:cubicBezTo>
                    <a:pt x="76328" y="51138"/>
                    <a:pt x="68985" y="43777"/>
                    <a:pt x="60000" y="43777"/>
                  </a:cubicBezTo>
                  <a:close/>
                  <a:moveTo>
                    <a:pt x="60000" y="71089"/>
                  </a:moveTo>
                  <a:cubicBezTo>
                    <a:pt x="54009" y="71089"/>
                    <a:pt x="49082" y="66150"/>
                    <a:pt x="49082" y="60145"/>
                  </a:cubicBezTo>
                  <a:cubicBezTo>
                    <a:pt x="49082" y="54140"/>
                    <a:pt x="54009" y="49200"/>
                    <a:pt x="60000" y="49200"/>
                  </a:cubicBezTo>
                  <a:cubicBezTo>
                    <a:pt x="65990" y="49200"/>
                    <a:pt x="70917" y="54140"/>
                    <a:pt x="70917" y="60145"/>
                  </a:cubicBezTo>
                  <a:cubicBezTo>
                    <a:pt x="70917" y="66150"/>
                    <a:pt x="65990" y="71089"/>
                    <a:pt x="60000" y="71089"/>
                  </a:cubicBezTo>
                  <a:close/>
                  <a:moveTo>
                    <a:pt x="60000" y="21888"/>
                  </a:moveTo>
                  <a:cubicBezTo>
                    <a:pt x="39033" y="21888"/>
                    <a:pt x="21835" y="39128"/>
                    <a:pt x="21835" y="60145"/>
                  </a:cubicBezTo>
                  <a:cubicBezTo>
                    <a:pt x="21835" y="81162"/>
                    <a:pt x="39033" y="98401"/>
                    <a:pt x="60000" y="98401"/>
                  </a:cubicBezTo>
                  <a:cubicBezTo>
                    <a:pt x="80966" y="98401"/>
                    <a:pt x="98164" y="81162"/>
                    <a:pt x="98164" y="60145"/>
                  </a:cubicBezTo>
                  <a:cubicBezTo>
                    <a:pt x="98164" y="39128"/>
                    <a:pt x="80966" y="21888"/>
                    <a:pt x="60000" y="21888"/>
                  </a:cubicBezTo>
                  <a:close/>
                  <a:moveTo>
                    <a:pt x="60000" y="92978"/>
                  </a:moveTo>
                  <a:cubicBezTo>
                    <a:pt x="42028" y="92978"/>
                    <a:pt x="27246" y="78159"/>
                    <a:pt x="27246" y="60145"/>
                  </a:cubicBezTo>
                  <a:cubicBezTo>
                    <a:pt x="27246" y="42130"/>
                    <a:pt x="42028" y="27312"/>
                    <a:pt x="60000" y="27312"/>
                  </a:cubicBezTo>
                  <a:cubicBezTo>
                    <a:pt x="77971" y="27312"/>
                    <a:pt x="92753" y="42130"/>
                    <a:pt x="92753" y="60145"/>
                  </a:cubicBezTo>
                  <a:cubicBezTo>
                    <a:pt x="92753" y="78159"/>
                    <a:pt x="77971" y="92978"/>
                    <a:pt x="60000" y="92978"/>
                  </a:cubicBezTo>
                  <a:close/>
                  <a:moveTo>
                    <a:pt x="101449" y="103341"/>
                  </a:moveTo>
                  <a:cubicBezTo>
                    <a:pt x="112946" y="92397"/>
                    <a:pt x="120000" y="77094"/>
                    <a:pt x="120000" y="60145"/>
                  </a:cubicBezTo>
                  <a:cubicBezTo>
                    <a:pt x="120000" y="26828"/>
                    <a:pt x="93236" y="0"/>
                    <a:pt x="60000" y="0"/>
                  </a:cubicBezTo>
                  <a:cubicBezTo>
                    <a:pt x="26763" y="0"/>
                    <a:pt x="0" y="26828"/>
                    <a:pt x="0" y="60145"/>
                  </a:cubicBezTo>
                  <a:cubicBezTo>
                    <a:pt x="0" y="77094"/>
                    <a:pt x="7149" y="92397"/>
                    <a:pt x="18550" y="103341"/>
                  </a:cubicBezTo>
                  <a:lnTo>
                    <a:pt x="11787" y="115351"/>
                  </a:lnTo>
                  <a:cubicBezTo>
                    <a:pt x="11207" y="115932"/>
                    <a:pt x="10917" y="116416"/>
                    <a:pt x="10917" y="117288"/>
                  </a:cubicBezTo>
                  <a:cubicBezTo>
                    <a:pt x="10917" y="118934"/>
                    <a:pt x="11980" y="120000"/>
                    <a:pt x="13623" y="120000"/>
                  </a:cubicBezTo>
                  <a:cubicBezTo>
                    <a:pt x="14492" y="120000"/>
                    <a:pt x="14975" y="119709"/>
                    <a:pt x="15555" y="119225"/>
                  </a:cubicBezTo>
                  <a:cubicBezTo>
                    <a:pt x="15845" y="118934"/>
                    <a:pt x="16135" y="118353"/>
                    <a:pt x="16135" y="118062"/>
                  </a:cubicBezTo>
                  <a:lnTo>
                    <a:pt x="22415" y="106924"/>
                  </a:lnTo>
                  <a:cubicBezTo>
                    <a:pt x="32753" y="115060"/>
                    <a:pt x="45603" y="120000"/>
                    <a:pt x="60000" y="120000"/>
                  </a:cubicBezTo>
                  <a:cubicBezTo>
                    <a:pt x="74202" y="120000"/>
                    <a:pt x="87246" y="115060"/>
                    <a:pt x="97681" y="106924"/>
                  </a:cubicBezTo>
                  <a:lnTo>
                    <a:pt x="103864" y="118062"/>
                  </a:lnTo>
                  <a:cubicBezTo>
                    <a:pt x="104154" y="119225"/>
                    <a:pt x="105314" y="120000"/>
                    <a:pt x="106376" y="120000"/>
                  </a:cubicBezTo>
                  <a:cubicBezTo>
                    <a:pt x="108019" y="120000"/>
                    <a:pt x="109082" y="118934"/>
                    <a:pt x="109082" y="117288"/>
                  </a:cubicBezTo>
                  <a:cubicBezTo>
                    <a:pt x="109082" y="116416"/>
                    <a:pt x="108792" y="115932"/>
                    <a:pt x="108309" y="115351"/>
                  </a:cubicBezTo>
                  <a:lnTo>
                    <a:pt x="101449" y="103341"/>
                  </a:lnTo>
                  <a:close/>
                  <a:moveTo>
                    <a:pt x="60000" y="114769"/>
                  </a:moveTo>
                  <a:cubicBezTo>
                    <a:pt x="30048" y="114769"/>
                    <a:pt x="5507" y="90169"/>
                    <a:pt x="5507" y="60145"/>
                  </a:cubicBezTo>
                  <a:cubicBezTo>
                    <a:pt x="5507" y="30121"/>
                    <a:pt x="30048" y="5520"/>
                    <a:pt x="60000" y="5520"/>
                  </a:cubicBezTo>
                  <a:cubicBezTo>
                    <a:pt x="90048" y="5520"/>
                    <a:pt x="114589" y="30121"/>
                    <a:pt x="114589" y="60145"/>
                  </a:cubicBezTo>
                  <a:cubicBezTo>
                    <a:pt x="114589" y="90169"/>
                    <a:pt x="90048" y="114769"/>
                    <a:pt x="60000" y="1147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67" name="Google Shape;467;p52"/>
            <p:cNvSpPr/>
            <p:nvPr/>
          </p:nvSpPr>
          <p:spPr>
            <a:xfrm>
              <a:off x="4010724"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8" name="Google Shape;468;p52"/>
            <p:cNvSpPr txBox="1"/>
            <p:nvPr/>
          </p:nvSpPr>
          <p:spPr>
            <a:xfrm>
              <a:off x="3947368" y="3497250"/>
              <a:ext cx="1457038"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b="1" dirty="0">
                  <a:solidFill>
                    <a:srgbClr val="FFFFFF"/>
                  </a:solidFill>
                  <a:latin typeface="Muli"/>
                  <a:ea typeface="Muli"/>
                  <a:cs typeface="Muli"/>
                  <a:sym typeface="Muli"/>
                </a:rPr>
                <a:t>C</a:t>
              </a:r>
              <a:r>
                <a:rPr lang="en" sz="900" b="1" dirty="0">
                  <a:solidFill>
                    <a:srgbClr val="FFFFFF"/>
                  </a:solidFill>
                  <a:latin typeface="Muli"/>
                  <a:ea typeface="Muli"/>
                  <a:cs typeface="Muli"/>
                  <a:sym typeface="Muli"/>
                </a:rPr>
                <a:t>hức năng phương pháp luận</a:t>
              </a:r>
              <a:endParaRPr sz="900" b="1" dirty="0">
                <a:solidFill>
                  <a:srgbClr val="FFFFFF"/>
                </a:solidFill>
                <a:latin typeface="Muli"/>
                <a:ea typeface="Muli"/>
                <a:cs typeface="Muli"/>
                <a:sym typeface="Muli"/>
              </a:endParaRPr>
            </a:p>
          </p:txBody>
        </p:sp>
      </p:grpSp>
      <p:grpSp>
        <p:nvGrpSpPr>
          <p:cNvPr id="470" name="Google Shape;470;p52"/>
          <p:cNvGrpSpPr/>
          <p:nvPr/>
        </p:nvGrpSpPr>
        <p:grpSpPr>
          <a:xfrm>
            <a:off x="6797136" y="1939416"/>
            <a:ext cx="1320600" cy="1959759"/>
            <a:chOff x="6797136" y="1939416"/>
            <a:chExt cx="1320600" cy="1959759"/>
          </a:xfrm>
        </p:grpSpPr>
        <p:sp>
          <p:nvSpPr>
            <p:cNvPr id="471" name="Google Shape;471;p52"/>
            <p:cNvSpPr/>
            <p:nvPr/>
          </p:nvSpPr>
          <p:spPr>
            <a:xfrm>
              <a:off x="67971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72" name="Google Shape;472;p52"/>
            <p:cNvSpPr/>
            <p:nvPr/>
          </p:nvSpPr>
          <p:spPr>
            <a:xfrm>
              <a:off x="6806431"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3" name="Google Shape;473;p52"/>
            <p:cNvSpPr/>
            <p:nvPr/>
          </p:nvSpPr>
          <p:spPr>
            <a:xfrm>
              <a:off x="7065938" y="2269125"/>
              <a:ext cx="742500" cy="602100"/>
            </a:xfrm>
            <a:custGeom>
              <a:avLst/>
              <a:gdLst/>
              <a:ahLst/>
              <a:cxnLst/>
              <a:rect l="l" t="t" r="r" b="b"/>
              <a:pathLst>
                <a:path w="120000" h="120000" extrusionOk="0">
                  <a:moveTo>
                    <a:pt x="26688" y="66614"/>
                  </a:moveTo>
                  <a:cubicBezTo>
                    <a:pt x="17695" y="66614"/>
                    <a:pt x="10346" y="75708"/>
                    <a:pt x="10346" y="86692"/>
                  </a:cubicBezTo>
                  <a:cubicBezTo>
                    <a:pt x="10346" y="88700"/>
                    <a:pt x="11410" y="90000"/>
                    <a:pt x="13053" y="90000"/>
                  </a:cubicBezTo>
                  <a:cubicBezTo>
                    <a:pt x="14697" y="90000"/>
                    <a:pt x="15761" y="88700"/>
                    <a:pt x="15761" y="86692"/>
                  </a:cubicBezTo>
                  <a:cubicBezTo>
                    <a:pt x="15761" y="79370"/>
                    <a:pt x="20692" y="73346"/>
                    <a:pt x="26688" y="73346"/>
                  </a:cubicBezTo>
                  <a:cubicBezTo>
                    <a:pt x="28331" y="73346"/>
                    <a:pt x="29395" y="72047"/>
                    <a:pt x="29395" y="70039"/>
                  </a:cubicBezTo>
                  <a:cubicBezTo>
                    <a:pt x="29395" y="68031"/>
                    <a:pt x="28331" y="66614"/>
                    <a:pt x="26688" y="66614"/>
                  </a:cubicBezTo>
                  <a:close/>
                  <a:moveTo>
                    <a:pt x="92151" y="66614"/>
                  </a:moveTo>
                  <a:cubicBezTo>
                    <a:pt x="83158" y="66614"/>
                    <a:pt x="75809" y="75708"/>
                    <a:pt x="75809" y="86692"/>
                  </a:cubicBezTo>
                  <a:cubicBezTo>
                    <a:pt x="75809" y="88700"/>
                    <a:pt x="76873" y="90000"/>
                    <a:pt x="78517" y="90000"/>
                  </a:cubicBezTo>
                  <a:cubicBezTo>
                    <a:pt x="80161" y="90000"/>
                    <a:pt x="81321" y="88700"/>
                    <a:pt x="81321" y="86692"/>
                  </a:cubicBezTo>
                  <a:cubicBezTo>
                    <a:pt x="81321" y="79370"/>
                    <a:pt x="86156" y="73346"/>
                    <a:pt x="92151" y="73346"/>
                  </a:cubicBezTo>
                  <a:cubicBezTo>
                    <a:pt x="93795" y="73346"/>
                    <a:pt x="94955" y="72047"/>
                    <a:pt x="94955" y="70039"/>
                  </a:cubicBezTo>
                  <a:cubicBezTo>
                    <a:pt x="94955" y="68031"/>
                    <a:pt x="93795" y="66614"/>
                    <a:pt x="92151" y="66614"/>
                  </a:cubicBezTo>
                  <a:close/>
                  <a:moveTo>
                    <a:pt x="116712" y="72047"/>
                  </a:moveTo>
                  <a:lnTo>
                    <a:pt x="96792" y="13346"/>
                  </a:lnTo>
                  <a:lnTo>
                    <a:pt x="96792" y="13346"/>
                  </a:lnTo>
                  <a:cubicBezTo>
                    <a:pt x="94665" y="5669"/>
                    <a:pt x="88670" y="0"/>
                    <a:pt x="81514" y="0"/>
                  </a:cubicBezTo>
                  <a:cubicBezTo>
                    <a:pt x="72522" y="0"/>
                    <a:pt x="65173" y="8976"/>
                    <a:pt x="65173" y="19960"/>
                  </a:cubicBezTo>
                  <a:lnTo>
                    <a:pt x="54246" y="19960"/>
                  </a:lnTo>
                  <a:cubicBezTo>
                    <a:pt x="54246" y="8976"/>
                    <a:pt x="46897" y="0"/>
                    <a:pt x="37904" y="0"/>
                  </a:cubicBezTo>
                  <a:cubicBezTo>
                    <a:pt x="30749" y="0"/>
                    <a:pt x="24754" y="5669"/>
                    <a:pt x="22626" y="13346"/>
                  </a:cubicBezTo>
                  <a:lnTo>
                    <a:pt x="22626" y="13346"/>
                  </a:lnTo>
                  <a:lnTo>
                    <a:pt x="2707" y="72047"/>
                  </a:lnTo>
                  <a:cubicBezTo>
                    <a:pt x="1063" y="76299"/>
                    <a:pt x="0" y="81377"/>
                    <a:pt x="0" y="86692"/>
                  </a:cubicBezTo>
                  <a:cubicBezTo>
                    <a:pt x="0" y="105000"/>
                    <a:pt x="12280" y="120000"/>
                    <a:pt x="27268" y="120000"/>
                  </a:cubicBezTo>
                  <a:cubicBezTo>
                    <a:pt x="40322" y="120000"/>
                    <a:pt x="51539" y="108661"/>
                    <a:pt x="53956" y="93307"/>
                  </a:cubicBezTo>
                  <a:lnTo>
                    <a:pt x="66043" y="93307"/>
                  </a:lnTo>
                  <a:cubicBezTo>
                    <a:pt x="68460" y="108661"/>
                    <a:pt x="79677" y="120000"/>
                    <a:pt x="92731" y="120000"/>
                  </a:cubicBezTo>
                  <a:cubicBezTo>
                    <a:pt x="107719" y="120000"/>
                    <a:pt x="120000" y="105000"/>
                    <a:pt x="120000" y="86692"/>
                  </a:cubicBezTo>
                  <a:cubicBezTo>
                    <a:pt x="119516" y="81377"/>
                    <a:pt x="118356" y="76653"/>
                    <a:pt x="116712" y="72047"/>
                  </a:cubicBezTo>
                  <a:close/>
                  <a:moveTo>
                    <a:pt x="26688" y="113385"/>
                  </a:moveTo>
                  <a:cubicBezTo>
                    <a:pt x="14697" y="113385"/>
                    <a:pt x="4834" y="101338"/>
                    <a:pt x="4834" y="86692"/>
                  </a:cubicBezTo>
                  <a:cubicBezTo>
                    <a:pt x="4834" y="72047"/>
                    <a:pt x="14697" y="60000"/>
                    <a:pt x="26688" y="60000"/>
                  </a:cubicBezTo>
                  <a:cubicBezTo>
                    <a:pt x="38678" y="60000"/>
                    <a:pt x="48541" y="72047"/>
                    <a:pt x="48541" y="86692"/>
                  </a:cubicBezTo>
                  <a:cubicBezTo>
                    <a:pt x="48541" y="101338"/>
                    <a:pt x="38678" y="113385"/>
                    <a:pt x="26688" y="113385"/>
                  </a:cubicBezTo>
                  <a:close/>
                  <a:moveTo>
                    <a:pt x="48541" y="66614"/>
                  </a:moveTo>
                  <a:cubicBezTo>
                    <a:pt x="43609" y="58700"/>
                    <a:pt x="35680" y="53385"/>
                    <a:pt x="26688" y="53385"/>
                  </a:cubicBezTo>
                  <a:cubicBezTo>
                    <a:pt x="21756" y="53385"/>
                    <a:pt x="16921" y="55039"/>
                    <a:pt x="13053" y="57992"/>
                  </a:cubicBezTo>
                  <a:lnTo>
                    <a:pt x="27751" y="14645"/>
                  </a:lnTo>
                  <a:lnTo>
                    <a:pt x="27751" y="14645"/>
                  </a:lnTo>
                  <a:cubicBezTo>
                    <a:pt x="29395" y="10039"/>
                    <a:pt x="33263" y="6968"/>
                    <a:pt x="37614" y="6968"/>
                  </a:cubicBezTo>
                  <a:cubicBezTo>
                    <a:pt x="43319" y="6968"/>
                    <a:pt x="47961" y="12283"/>
                    <a:pt x="48541" y="19015"/>
                  </a:cubicBezTo>
                  <a:lnTo>
                    <a:pt x="48541" y="19015"/>
                  </a:lnTo>
                  <a:lnTo>
                    <a:pt x="48541" y="66614"/>
                  </a:lnTo>
                  <a:close/>
                  <a:moveTo>
                    <a:pt x="64883" y="86692"/>
                  </a:moveTo>
                  <a:lnTo>
                    <a:pt x="53956" y="86692"/>
                  </a:lnTo>
                  <a:lnTo>
                    <a:pt x="53956" y="79960"/>
                  </a:lnTo>
                  <a:lnTo>
                    <a:pt x="64883" y="79960"/>
                  </a:lnTo>
                  <a:lnTo>
                    <a:pt x="64883" y="86692"/>
                  </a:lnTo>
                  <a:close/>
                  <a:moveTo>
                    <a:pt x="64883" y="73346"/>
                  </a:moveTo>
                  <a:lnTo>
                    <a:pt x="53956" y="73346"/>
                  </a:lnTo>
                  <a:lnTo>
                    <a:pt x="53956" y="26692"/>
                  </a:lnTo>
                  <a:lnTo>
                    <a:pt x="64883" y="26692"/>
                  </a:lnTo>
                  <a:lnTo>
                    <a:pt x="64883" y="73346"/>
                  </a:lnTo>
                  <a:close/>
                  <a:moveTo>
                    <a:pt x="70394" y="19015"/>
                  </a:moveTo>
                  <a:lnTo>
                    <a:pt x="70394" y="19015"/>
                  </a:lnTo>
                  <a:cubicBezTo>
                    <a:pt x="70878" y="12283"/>
                    <a:pt x="75519" y="6614"/>
                    <a:pt x="81321" y="6614"/>
                  </a:cubicBezTo>
                  <a:cubicBezTo>
                    <a:pt x="85672" y="6614"/>
                    <a:pt x="89443" y="10039"/>
                    <a:pt x="91087" y="14291"/>
                  </a:cubicBezTo>
                  <a:lnTo>
                    <a:pt x="91087" y="14291"/>
                  </a:lnTo>
                  <a:lnTo>
                    <a:pt x="105882" y="57637"/>
                  </a:lnTo>
                  <a:cubicBezTo>
                    <a:pt x="101724" y="54685"/>
                    <a:pt x="97082" y="53031"/>
                    <a:pt x="92151" y="53031"/>
                  </a:cubicBezTo>
                  <a:cubicBezTo>
                    <a:pt x="83158" y="53031"/>
                    <a:pt x="75229" y="58346"/>
                    <a:pt x="70394" y="66377"/>
                  </a:cubicBezTo>
                  <a:lnTo>
                    <a:pt x="70394" y="19015"/>
                  </a:lnTo>
                  <a:close/>
                  <a:moveTo>
                    <a:pt x="92151" y="113385"/>
                  </a:moveTo>
                  <a:cubicBezTo>
                    <a:pt x="80161" y="113385"/>
                    <a:pt x="70394" y="101338"/>
                    <a:pt x="70394" y="86692"/>
                  </a:cubicBezTo>
                  <a:cubicBezTo>
                    <a:pt x="70394" y="72047"/>
                    <a:pt x="80161" y="60000"/>
                    <a:pt x="92151" y="60000"/>
                  </a:cubicBezTo>
                  <a:cubicBezTo>
                    <a:pt x="104238" y="60000"/>
                    <a:pt x="114004" y="72047"/>
                    <a:pt x="114004" y="86692"/>
                  </a:cubicBezTo>
                  <a:cubicBezTo>
                    <a:pt x="114004" y="101338"/>
                    <a:pt x="104238" y="113385"/>
                    <a:pt x="92151"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74" name="Google Shape;474;p52"/>
            <p:cNvSpPr/>
            <p:nvPr/>
          </p:nvSpPr>
          <p:spPr>
            <a:xfrm>
              <a:off x="6808586"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5" name="Google Shape;475;p52"/>
            <p:cNvSpPr txBox="1"/>
            <p:nvPr/>
          </p:nvSpPr>
          <p:spPr>
            <a:xfrm>
              <a:off x="6824875" y="3532575"/>
              <a:ext cx="12615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b="1" dirty="0">
                  <a:solidFill>
                    <a:srgbClr val="FFFFFF"/>
                  </a:solidFill>
                  <a:latin typeface="Muli"/>
                  <a:ea typeface="Muli"/>
                  <a:cs typeface="Muli"/>
                  <a:sym typeface="Muli"/>
                </a:rPr>
                <a:t>C</a:t>
              </a:r>
              <a:r>
                <a:rPr lang="en" sz="900" b="1" dirty="0">
                  <a:solidFill>
                    <a:srgbClr val="FFFFFF"/>
                  </a:solidFill>
                  <a:latin typeface="Muli"/>
                  <a:ea typeface="Muli"/>
                  <a:cs typeface="Muli"/>
                  <a:sym typeface="Muli"/>
                </a:rPr>
                <a:t>hức năng tư tưởng</a:t>
              </a:r>
              <a:endParaRPr sz="900" b="1" dirty="0">
                <a:solidFill>
                  <a:srgbClr val="FFFFFF"/>
                </a:solidFill>
                <a:latin typeface="Muli"/>
                <a:ea typeface="Muli"/>
                <a:cs typeface="Muli"/>
                <a:sym typeface="Mul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A88E2-2477-4332-AF79-C5950A0E62FB}"/>
              </a:ext>
            </a:extLst>
          </p:cNvPr>
          <p:cNvSpPr>
            <a:spLocks noGrp="1"/>
          </p:cNvSpPr>
          <p:nvPr>
            <p:ph type="ctrTitle"/>
          </p:nvPr>
        </p:nvSpPr>
        <p:spPr>
          <a:xfrm>
            <a:off x="1549308" y="600701"/>
            <a:ext cx="6900548" cy="687640"/>
          </a:xfrm>
        </p:spPr>
        <p:txBody>
          <a:bodyPr/>
          <a:lstStyle/>
          <a:p>
            <a:r>
              <a:rPr lang="en-US" altLang="en-US" sz="3200" b="1"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a:extLst>
              <a:ext uri="{FF2B5EF4-FFF2-40B4-BE49-F238E27FC236}">
                <a16:creationId xmlns:a16="http://schemas.microsoft.com/office/drawing/2014/main" id="{B56F3259-F7A0-4761-9AAC-D82FE70CBA27}"/>
              </a:ext>
            </a:extLst>
          </p:cNvPr>
          <p:cNvSpPr txBox="1"/>
          <p:nvPr/>
        </p:nvSpPr>
        <p:spPr>
          <a:xfrm>
            <a:off x="961121" y="1494477"/>
            <a:ext cx="7361921" cy="2523768"/>
          </a:xfrm>
          <a:prstGeom prst="rect">
            <a:avLst/>
          </a:prstGeom>
          <a:noFill/>
        </p:spPr>
        <p:txBody>
          <a:bodyPr wrap="square">
            <a:spAutoFit/>
          </a:bodyPr>
          <a:lstStyle/>
          <a:p>
            <a:pPr marL="385763" indent="-385763"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marL="0" indent="0" algn="just">
              <a:buNone/>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marL="0" indent="0" algn="just">
              <a:buNone/>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extLst>
      <p:ext uri="{BB962C8B-B14F-4D97-AF65-F5344CB8AC3E}">
        <p14:creationId xmlns:p14="http://schemas.microsoft.com/office/powerpoint/2010/main" val="2629507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E6E9A"/>
                </a:solidFill>
              </a:rPr>
              <a:t>Thank You</a:t>
            </a:r>
            <a:endParaRPr dirty="0"/>
          </a:p>
        </p:txBody>
      </p:sp>
      <p:grpSp>
        <p:nvGrpSpPr>
          <p:cNvPr id="1014" name="Google Shape;1014;p69"/>
          <p:cNvGrpSpPr/>
          <p:nvPr/>
        </p:nvGrpSpPr>
        <p:grpSpPr>
          <a:xfrm rot="5400000">
            <a:off x="1265691" y="1512713"/>
            <a:ext cx="1113546" cy="1384272"/>
            <a:chOff x="0" y="46600"/>
            <a:chExt cx="3121800" cy="5004600"/>
          </a:xfrm>
        </p:grpSpPr>
        <p:sp>
          <p:nvSpPr>
            <p:cNvPr id="1015" name="Google Shape;1015;p6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7" name="Google Shape;1017;p6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a:extLst>
              <a:ext uri="{FF2B5EF4-FFF2-40B4-BE49-F238E27FC236}">
                <a16:creationId xmlns:a16="http://schemas.microsoft.com/office/drawing/2014/main" id="{2C3CCB8B-F93C-4318-ACCA-E8AF0E6FFBD1}"/>
              </a:ext>
            </a:extLst>
          </p:cNvPr>
          <p:cNvPicPr>
            <a:picLocks noChangeAspect="1"/>
          </p:cNvPicPr>
          <p:nvPr/>
        </p:nvPicPr>
        <p:blipFill>
          <a:blip r:embed="rId3"/>
          <a:stretch>
            <a:fillRect/>
          </a:stretch>
        </p:blipFill>
        <p:spPr>
          <a:xfrm>
            <a:off x="6767512" y="180975"/>
            <a:ext cx="2257425" cy="60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50" name="Google Shape;550;p55"/>
          <p:cNvPicPr preferRelativeResize="0"/>
          <p:nvPr/>
        </p:nvPicPr>
        <p:blipFill>
          <a:blip r:embed="rId3"/>
          <a:srcRect t="21435" b="21435"/>
          <a:stretch/>
        </p:blipFill>
        <p:spPr>
          <a:xfrm>
            <a:off x="2479048" y="1784553"/>
            <a:ext cx="1957497" cy="1669020"/>
          </a:xfrm>
          <a:prstGeom prst="rect">
            <a:avLst/>
          </a:prstGeom>
          <a:noFill/>
          <a:ln w="9525" cap="flat" cmpd="sng">
            <a:solidFill>
              <a:srgbClr val="B7B7B7"/>
            </a:solidFill>
            <a:prstDash val="solid"/>
            <a:round/>
            <a:headEnd type="none" w="sm" len="sm"/>
            <a:tailEnd type="none" w="sm" len="sm"/>
          </a:ln>
        </p:spPr>
      </p:pic>
      <p:pic>
        <p:nvPicPr>
          <p:cNvPr id="552" name="Google Shape;552;p55"/>
          <p:cNvPicPr preferRelativeResize="0"/>
          <p:nvPr/>
        </p:nvPicPr>
        <p:blipFill>
          <a:blip r:embed="rId4"/>
          <a:srcRect t="17249" b="17249"/>
          <a:stretch/>
        </p:blipFill>
        <p:spPr>
          <a:xfrm>
            <a:off x="250641" y="1784553"/>
            <a:ext cx="1957511" cy="1669020"/>
          </a:xfrm>
          <a:prstGeom prst="rect">
            <a:avLst/>
          </a:prstGeom>
          <a:noFill/>
          <a:ln w="9525" cap="flat" cmpd="sng">
            <a:solidFill>
              <a:srgbClr val="B7B7B7"/>
            </a:solidFill>
            <a:prstDash val="solid"/>
            <a:round/>
            <a:headEnd type="none" w="sm" len="sm"/>
            <a:tailEnd type="none" w="sm" len="sm"/>
          </a:ln>
        </p:spPr>
      </p:pic>
      <p:sp>
        <p:nvSpPr>
          <p:cNvPr id="554" name="Google Shape;554;p55"/>
          <p:cNvSpPr txBox="1"/>
          <p:nvPr/>
        </p:nvSpPr>
        <p:spPr>
          <a:xfrm>
            <a:off x="370483" y="4101407"/>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E6F9B"/>
                </a:solidFill>
                <a:latin typeface="Muli"/>
                <a:ea typeface="Muli"/>
                <a:cs typeface="Muli"/>
                <a:sym typeface="Muli"/>
              </a:rPr>
              <a:t>(1575 – 1621)</a:t>
            </a:r>
            <a:endParaRPr sz="1200" dirty="0">
              <a:solidFill>
                <a:srgbClr val="4E6F9B"/>
              </a:solidFill>
              <a:latin typeface="Muli"/>
              <a:ea typeface="Muli"/>
              <a:cs typeface="Muli"/>
              <a:sym typeface="Muli"/>
            </a:endParaRPr>
          </a:p>
        </p:txBody>
      </p:sp>
      <p:sp>
        <p:nvSpPr>
          <p:cNvPr id="556" name="Google Shape;556;p55"/>
          <p:cNvSpPr txBox="1">
            <a:spLocks noGrp="1"/>
          </p:cNvSpPr>
          <p:nvPr>
            <p:ph type="subTitle" idx="2"/>
          </p:nvPr>
        </p:nvSpPr>
        <p:spPr>
          <a:xfrm>
            <a:off x="4436545" y="1723340"/>
            <a:ext cx="4521557" cy="2207517"/>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(Political Economy)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effectLst/>
                <a:latin typeface="Calibri" panose="020F0502020204030204" pitchFamily="34" charset="0"/>
                <a:ea typeface="Calibri" panose="020F0502020204030204" pitchFamily="34" charset="0"/>
                <a:cs typeface="Times New Roman" panose="02020603050405020304" pitchFamily="18" charset="0"/>
              </a:rPr>
              <a:t>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Montchretien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1615.</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kỷ</a:t>
            </a:r>
            <a:r>
              <a:rPr lang="en-US" sz="1800" dirty="0">
                <a:effectLst/>
                <a:latin typeface="Calibri" panose="020F0502020204030204" pitchFamily="34" charset="0"/>
                <a:ea typeface="Calibri" panose="020F0502020204030204" pitchFamily="34" charset="0"/>
                <a:cs typeface="Times New Roman" panose="02020603050405020304" pitchFamily="18" charset="0"/>
              </a:rPr>
              <a:t> XVIII, A. Smith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môn</a:t>
            </a:r>
            <a:r>
              <a:rPr lang="en-US" sz="1800" dirty="0">
                <a:effectLst/>
                <a:latin typeface="Calibri" panose="020F0502020204030204" pitchFamily="34" charset="0"/>
                <a:ea typeface="Calibri" panose="020F0502020204030204" pitchFamily="34" charset="0"/>
                <a:cs typeface="Times New Roman" panose="02020603050405020304" pitchFamily="18" charset="0"/>
              </a:rPr>
              <a:t>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557" name="Google Shape;557;p55"/>
          <p:cNvSpPr txBox="1"/>
          <p:nvPr/>
        </p:nvSpPr>
        <p:spPr>
          <a:xfrm>
            <a:off x="264750" y="3581162"/>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i="0" dirty="0">
                <a:solidFill>
                  <a:srgbClr val="202122"/>
                </a:solidFill>
                <a:effectLst/>
                <a:latin typeface="Muli"/>
              </a:rPr>
              <a:t>Antoine de </a:t>
            </a:r>
            <a:r>
              <a:rPr lang="en-US" sz="2000" i="0" dirty="0" err="1">
                <a:solidFill>
                  <a:srgbClr val="202122"/>
                </a:solidFill>
                <a:effectLst/>
                <a:latin typeface="Muli"/>
              </a:rPr>
              <a:t>Montchrestien</a:t>
            </a:r>
            <a:endParaRPr sz="1600" dirty="0">
              <a:latin typeface="Muli"/>
              <a:ea typeface="Muli"/>
              <a:cs typeface="Muli"/>
              <a:sym typeface="Muli"/>
            </a:endParaRPr>
          </a:p>
        </p:txBody>
      </p:sp>
      <p:sp>
        <p:nvSpPr>
          <p:cNvPr id="559" name="Google Shape;559;p55"/>
          <p:cNvSpPr txBox="1"/>
          <p:nvPr/>
        </p:nvSpPr>
        <p:spPr>
          <a:xfrm>
            <a:off x="2981970" y="4049851"/>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E6F9B"/>
                </a:solidFill>
                <a:latin typeface="Muli"/>
                <a:ea typeface="Muli"/>
                <a:cs typeface="Muli"/>
                <a:sym typeface="Muli"/>
              </a:rPr>
              <a:t>(1723 – 1790)</a:t>
            </a:r>
            <a:endParaRPr sz="1200" dirty="0">
              <a:solidFill>
                <a:srgbClr val="4E6F9B"/>
              </a:solidFill>
              <a:latin typeface="Muli"/>
              <a:ea typeface="Muli"/>
              <a:cs typeface="Muli"/>
              <a:sym typeface="Muli"/>
            </a:endParaRPr>
          </a:p>
        </p:txBody>
      </p:sp>
      <p:sp>
        <p:nvSpPr>
          <p:cNvPr id="560" name="Google Shape;560;p55"/>
          <p:cNvSpPr txBox="1"/>
          <p:nvPr/>
        </p:nvSpPr>
        <p:spPr>
          <a:xfrm>
            <a:off x="2772812" y="3704870"/>
            <a:ext cx="1957500" cy="341100"/>
          </a:xfrm>
          <a:prstGeom prst="rect">
            <a:avLst/>
          </a:prstGeom>
          <a:noFill/>
          <a:ln>
            <a:noFill/>
          </a:ln>
        </p:spPr>
        <p:txBody>
          <a:bodyPr spcFirstLastPara="1" wrap="square" lIns="91425" tIns="91425" rIns="91425" bIns="91425" anchor="ctr" anchorCtr="0">
            <a:noAutofit/>
          </a:bodyPr>
          <a:lstStyle/>
          <a:p>
            <a:pPr algn="l"/>
            <a:r>
              <a:rPr lang="en-US" sz="2000" b="0" i="0" dirty="0">
                <a:solidFill>
                  <a:srgbClr val="000000"/>
                </a:solidFill>
                <a:effectLst/>
                <a:latin typeface="Muli"/>
              </a:rPr>
              <a:t>Adam Smith</a:t>
            </a:r>
          </a:p>
        </p:txBody>
      </p:sp>
      <p:sp>
        <p:nvSpPr>
          <p:cNvPr id="3" name="Title 2">
            <a:extLst>
              <a:ext uri="{FF2B5EF4-FFF2-40B4-BE49-F238E27FC236}">
                <a16:creationId xmlns:a16="http://schemas.microsoft.com/office/drawing/2014/main" id="{20378F76-1418-4CE5-9AF8-3B41BE1D53AE}"/>
              </a:ext>
            </a:extLst>
          </p:cNvPr>
          <p:cNvSpPr>
            <a:spLocks noGrp="1"/>
          </p:cNvSpPr>
          <p:nvPr>
            <p:ph type="title"/>
          </p:nvPr>
        </p:nvSpPr>
        <p:spPr/>
        <p:txBody>
          <a:bodyPr/>
          <a:lstStyle/>
          <a:p>
            <a:r>
              <a:rPr lang="en-US" dirty="0" err="1"/>
              <a:t>Thuật</a:t>
            </a:r>
            <a:r>
              <a:rPr lang="en-US" dirty="0"/>
              <a:t> </a:t>
            </a:r>
            <a:r>
              <a:rPr lang="en-US" dirty="0" err="1"/>
              <a:t>ngữ</a:t>
            </a:r>
            <a:r>
              <a:rPr lang="en-US" dirty="0"/>
              <a:t> </a:t>
            </a:r>
            <a:r>
              <a:rPr lang="en-US" dirty="0" err="1"/>
              <a:t>kinh</a:t>
            </a:r>
            <a:r>
              <a:rPr lang="en-US" dirty="0"/>
              <a:t> </a:t>
            </a:r>
            <a:r>
              <a:rPr lang="en-US" dirty="0" err="1"/>
              <a:t>tế</a:t>
            </a:r>
            <a:r>
              <a:rPr lang="en-US" dirty="0"/>
              <a:t> </a:t>
            </a:r>
            <a:r>
              <a:rPr lang="en-US" dirty="0" err="1"/>
              <a:t>chính</a:t>
            </a:r>
            <a:r>
              <a:rPr lang="en-US" dirty="0"/>
              <a:t> </a:t>
            </a:r>
            <a:r>
              <a:rPr lang="en-US" dirty="0" err="1"/>
              <a:t>trị</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subTitle" idx="1"/>
          </p:nvPr>
        </p:nvSpPr>
        <p:spPr>
          <a:xfrm>
            <a:off x="0" y="986666"/>
            <a:ext cx="4457700" cy="3242433"/>
          </a:xfrm>
          <a:prstGeom prst="rect">
            <a:avLst/>
          </a:prstGeom>
        </p:spPr>
        <p:txBody>
          <a:bodyPr spcFirstLastPara="1" wrap="square" lIns="91425" tIns="91425" rIns="91425" bIns="91425" anchor="ctr" anchorCtr="0">
            <a:noAutofit/>
          </a:bodyPr>
          <a:lstStyle/>
          <a:p>
            <a:pPr marL="0" marR="0" algn="l">
              <a:lnSpc>
                <a:spcPct val="107000"/>
              </a:lnSpc>
              <a:spcBef>
                <a:spcPts val="0"/>
              </a:spcBef>
              <a:spcAft>
                <a:spcPts val="800"/>
              </a:spcAft>
              <a:buFont typeface="Wingdings" panose="05000000000000000000" pitchFamily="2" charset="2"/>
              <a:buChar char="v"/>
            </a:pP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Trong</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tác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phẩm</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chuyên</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luận</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về</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kinh</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tế</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chính</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trị</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xuất</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bản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năm</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1615, </a:t>
            </a:r>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M</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ontchrestien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đã</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đề</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xuất</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môn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khoa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học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mới</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 khoa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học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kinh</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tế</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chính</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trị</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algn="l">
              <a:lnSpc>
                <a:spcPct val="107000"/>
              </a:lnSpc>
              <a:spcBef>
                <a:spcPts val="0"/>
              </a:spcBef>
              <a:spcAft>
                <a:spcPts val="800"/>
              </a:spcAft>
              <a:buFont typeface="Wingdings" panose="05000000000000000000" pitchFamily="2" charset="2"/>
              <a:buChar char="v"/>
            </a:pP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Ông</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cho</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rằng</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sức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mạnh</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nhà</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nước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gắn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với</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sự</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giàu</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có</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của</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quốc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gia</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algn="l">
              <a:lnSpc>
                <a:spcPct val="107000"/>
              </a:lnSpc>
              <a:spcBef>
                <a:spcPts val="0"/>
              </a:spcBef>
              <a:spcAft>
                <a:spcPts val="800"/>
              </a:spcAft>
              <a:buFont typeface="Wingdings" panose="05000000000000000000" pitchFamily="2" charset="2"/>
              <a:buChar char="v"/>
            </a:pPr>
            <a:r>
              <a:rPr lang="en-US" b="0" i="0" dirty="0">
                <a:solidFill>
                  <a:schemeClr val="tx1"/>
                </a:solidFill>
                <a:effectLst/>
                <a:latin typeface="Calibri" panose="020F0502020204030204" pitchFamily="34" charset="0"/>
                <a:cs typeface="Calibri" panose="020F0502020204030204" pitchFamily="34" charset="0"/>
              </a:rPr>
              <a:t>T</a:t>
            </a:r>
            <a:r>
              <a:rPr lang="vi-VN" b="0" i="0" dirty="0">
                <a:solidFill>
                  <a:schemeClr val="tx1"/>
                </a:solidFill>
                <a:effectLst/>
                <a:latin typeface="Calibri" panose="020F0502020204030204" pitchFamily="34" charset="0"/>
                <a:cs typeface="Calibri" panose="020F0502020204030204" pitchFamily="34" charset="0"/>
              </a:rPr>
              <a:t>heo Montchrestien, thương nhân là gương mặt chính của nền kinh tế.</a:t>
            </a:r>
            <a:endPar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56" name="Google Shape;356;p46"/>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i="0" dirty="0" err="1">
                <a:solidFill>
                  <a:schemeClr val="bg1"/>
                </a:solidFill>
                <a:effectLst/>
                <a:latin typeface="Verdana" panose="020B0604030504040204" pitchFamily="34" charset="0"/>
              </a:rPr>
              <a:t>Công</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việc</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buôn</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bán</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lông</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thú</a:t>
            </a:r>
            <a:r>
              <a:rPr lang="en-US" b="1" i="0" dirty="0">
                <a:solidFill>
                  <a:schemeClr val="bg1"/>
                </a:solidFill>
                <a:effectLst/>
                <a:latin typeface="Verdana" panose="020B0604030504040204" pitchFamily="34" charset="0"/>
              </a:rPr>
              <a:t> ở </a:t>
            </a:r>
            <a:r>
              <a:rPr lang="en-US" b="1" i="0" dirty="0" err="1">
                <a:solidFill>
                  <a:schemeClr val="bg1"/>
                </a:solidFill>
                <a:effectLst/>
                <a:latin typeface="Verdana" panose="020B0604030504040204" pitchFamily="34" charset="0"/>
              </a:rPr>
              <a:t>thế</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kỷ</a:t>
            </a:r>
            <a:r>
              <a:rPr lang="en-US" b="1" i="0" dirty="0">
                <a:solidFill>
                  <a:schemeClr val="bg1"/>
                </a:solidFill>
                <a:effectLst/>
                <a:latin typeface="Verdana" panose="020B0604030504040204" pitchFamily="34" charset="0"/>
              </a:rPr>
              <a:t> XVI</a:t>
            </a:r>
            <a:endParaRPr dirty="0">
              <a:solidFill>
                <a:schemeClr val="bg1"/>
              </a:solidFill>
            </a:endParaRPr>
          </a:p>
        </p:txBody>
      </p:sp>
      <p:pic>
        <p:nvPicPr>
          <p:cNvPr id="3" name="Picture 2">
            <a:extLst>
              <a:ext uri="{FF2B5EF4-FFF2-40B4-BE49-F238E27FC236}">
                <a16:creationId xmlns:a16="http://schemas.microsoft.com/office/drawing/2014/main" id="{EA1332BC-8EA7-43EB-86A7-6B4279585B59}"/>
              </a:ext>
            </a:extLst>
          </p:cNvPr>
          <p:cNvPicPr>
            <a:picLocks noChangeAspect="1"/>
          </p:cNvPicPr>
          <p:nvPr/>
        </p:nvPicPr>
        <p:blipFill>
          <a:blip r:embed="rId3"/>
          <a:stretch>
            <a:fillRect/>
          </a:stretch>
        </p:blipFill>
        <p:spPr>
          <a:xfrm>
            <a:off x="4997537" y="858530"/>
            <a:ext cx="3686175" cy="25812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subTitle" idx="1"/>
          </p:nvPr>
        </p:nvSpPr>
        <p:spPr>
          <a:xfrm>
            <a:off x="0" y="986666"/>
            <a:ext cx="4457700" cy="3998141"/>
          </a:xfrm>
          <a:prstGeom prst="rect">
            <a:avLst/>
          </a:prstGeom>
        </p:spPr>
        <p:txBody>
          <a:bodyPr spcFirstLastPara="1" wrap="square" lIns="91425" tIns="91425" rIns="91425" bIns="91425" anchor="ctr" anchorCtr="0">
            <a:noAutofit/>
          </a:bodyPr>
          <a:lstStyle/>
          <a:p>
            <a:pPr marL="0" marR="0" algn="l">
              <a:lnSpc>
                <a:spcPct val="107000"/>
              </a:lnSpc>
              <a:spcBef>
                <a:spcPts val="0"/>
              </a:spcBef>
              <a:spcAft>
                <a:spcPts val="800"/>
              </a:spcAft>
              <a:buFont typeface="Wingdings" panose="05000000000000000000" pitchFamily="2" charset="2"/>
              <a:buChar char="v"/>
            </a:pP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tác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phẩm</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cải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phú</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luận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Adam Smith.</a:t>
            </a:r>
          </a:p>
          <a:p>
            <a:pPr marL="0" marR="0" algn="l">
              <a:lnSpc>
                <a:spcPct val="107000"/>
              </a:lnSpc>
              <a:spcBef>
                <a:spcPts val="0"/>
              </a:spcBef>
              <a:spcAft>
                <a:spcPts val="800"/>
              </a:spcAft>
              <a:buFont typeface="Wingdings" panose="05000000000000000000" pitchFamily="2" charset="2"/>
              <a:buChar char="v"/>
            </a:pP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Ông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kinh</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tế</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trị</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ngành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khoa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gắn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khách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lập</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tới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nguồn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thu</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dồi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dào</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sinh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phong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phú</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dân</a:t>
            </a: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6" name="Google Shape;356;p46"/>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0" i="1" dirty="0">
                <a:solidFill>
                  <a:srgbClr val="202122"/>
                </a:solidFill>
                <a:effectLst/>
                <a:latin typeface="Arial" panose="020B0604020202020204" pitchFamily="34" charset="0"/>
              </a:rPr>
              <a:t>The Wealth of Nations </a:t>
            </a:r>
          </a:p>
          <a:p>
            <a:pPr marL="0" lvl="0" indent="0" algn="ctr" rtl="0">
              <a:spcBef>
                <a:spcPts val="0"/>
              </a:spcBef>
              <a:spcAft>
                <a:spcPts val="16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Adam Smith</a:t>
            </a:r>
            <a:endParaRPr dirty="0">
              <a:solidFill>
                <a:schemeClr val="bg1"/>
              </a:solidFill>
            </a:endParaRPr>
          </a:p>
        </p:txBody>
      </p:sp>
      <p:sp>
        <p:nvSpPr>
          <p:cNvPr id="357" name="Google Shape;357;p46"/>
          <p:cNvSpPr/>
          <p:nvPr/>
        </p:nvSpPr>
        <p:spPr>
          <a:xfrm>
            <a:off x="171450" y="158693"/>
            <a:ext cx="778360" cy="699837"/>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A1332BC-8EA7-43EB-86A7-6B4279585B59}"/>
              </a:ext>
            </a:extLst>
          </p:cNvPr>
          <p:cNvPicPr>
            <a:picLocks noChangeAspect="1"/>
          </p:cNvPicPr>
          <p:nvPr/>
        </p:nvPicPr>
        <p:blipFill>
          <a:blip r:embed="rId3"/>
          <a:srcRect/>
          <a:stretch/>
        </p:blipFill>
        <p:spPr>
          <a:xfrm>
            <a:off x="5524825" y="943351"/>
            <a:ext cx="2870550" cy="2557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27071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7">
            <a:extLst>
              <a:ext uri="{FF2B5EF4-FFF2-40B4-BE49-F238E27FC236}">
                <a16:creationId xmlns:a16="http://schemas.microsoft.com/office/drawing/2014/main" id="{E82AB84D-D5F5-4D2E-A35C-733D6E96971C}"/>
              </a:ext>
            </a:extLst>
          </p:cNvPr>
          <p:cNvSpPr>
            <a:spLocks noChangeAspect="1" noChangeArrowheads="1"/>
          </p:cNvSpPr>
          <p:nvPr/>
        </p:nvSpPr>
        <p:spPr bwMode="auto">
          <a:xfrm>
            <a:off x="1271588" y="1328738"/>
            <a:ext cx="41148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lstStyle/>
          <a:p>
            <a:pPr>
              <a:defRPr/>
            </a:pPr>
            <a:endParaRPr lang="en-US" sz="1238" b="1">
              <a:solidFill>
                <a:srgbClr val="0000FF"/>
              </a:solidFill>
              <a:latin typeface="Times New Roman" pitchFamily="18" charset="0"/>
            </a:endParaRPr>
          </a:p>
        </p:txBody>
      </p:sp>
      <p:sp>
        <p:nvSpPr>
          <p:cNvPr id="31747" name="Line 26">
            <a:extLst>
              <a:ext uri="{FF2B5EF4-FFF2-40B4-BE49-F238E27FC236}">
                <a16:creationId xmlns:a16="http://schemas.microsoft.com/office/drawing/2014/main" id="{99C30EBF-D384-43B4-810C-F19E16A2CDC0}"/>
              </a:ext>
            </a:extLst>
          </p:cNvPr>
          <p:cNvSpPr>
            <a:spLocks noChangeShapeType="1"/>
          </p:cNvSpPr>
          <p:nvPr/>
        </p:nvSpPr>
        <p:spPr bwMode="auto">
          <a:xfrm>
            <a:off x="2887266" y="2651523"/>
            <a:ext cx="0" cy="74414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333333"/>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sp>
        <p:nvSpPr>
          <p:cNvPr id="8" name="Text Box 30">
            <a:extLst>
              <a:ext uri="{FF2B5EF4-FFF2-40B4-BE49-F238E27FC236}">
                <a16:creationId xmlns:a16="http://schemas.microsoft.com/office/drawing/2014/main" id="{4F5DDBF3-FA19-465D-8482-1BC5D686F68C}"/>
              </a:ext>
            </a:extLst>
          </p:cNvPr>
          <p:cNvSpPr txBox="1">
            <a:spLocks noChangeArrowheads="1"/>
          </p:cNvSpPr>
          <p:nvPr/>
        </p:nvSpPr>
        <p:spPr bwMode="auto">
          <a:xfrm>
            <a:off x="1390650" y="4361260"/>
            <a:ext cx="629721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Tx/>
              <a:buNone/>
            </a:pPr>
            <a:r>
              <a:rPr lang="en-US" altLang="en-US" sz="1350">
                <a:solidFill>
                  <a:schemeClr val="tx1"/>
                </a:solidFill>
                <a:latin typeface="Times New Roman" panose="02020603050405020304" pitchFamily="18" charset="0"/>
              </a:rPr>
              <a:t>      Quá trình hình thành và phát triển của kinh tế chính trị học là quá trình đấu tranh, phát triển kế thừa nối tiếp nhau qua các trường phái </a:t>
            </a:r>
          </a:p>
        </p:txBody>
      </p:sp>
      <p:grpSp>
        <p:nvGrpSpPr>
          <p:cNvPr id="31749" name="Group 1">
            <a:extLst>
              <a:ext uri="{FF2B5EF4-FFF2-40B4-BE49-F238E27FC236}">
                <a16:creationId xmlns:a16="http://schemas.microsoft.com/office/drawing/2014/main" id="{E5A6EC44-172D-4BB6-9D89-3BE69B084DEE}"/>
              </a:ext>
            </a:extLst>
          </p:cNvPr>
          <p:cNvGrpSpPr>
            <a:grpSpLocks/>
          </p:cNvGrpSpPr>
          <p:nvPr/>
        </p:nvGrpSpPr>
        <p:grpSpPr bwMode="auto">
          <a:xfrm>
            <a:off x="1543050" y="1085850"/>
            <a:ext cx="6144816" cy="3143250"/>
            <a:chOff x="1876846" y="1632743"/>
            <a:chExt cx="8952026" cy="3671888"/>
          </a:xfrm>
        </p:grpSpPr>
        <p:grpSp>
          <p:nvGrpSpPr>
            <p:cNvPr id="31752" name="Group 35">
              <a:extLst>
                <a:ext uri="{FF2B5EF4-FFF2-40B4-BE49-F238E27FC236}">
                  <a16:creationId xmlns:a16="http://schemas.microsoft.com/office/drawing/2014/main" id="{B5EA9074-2C88-4146-8CD0-77C690D3CB28}"/>
                </a:ext>
              </a:extLst>
            </p:cNvPr>
            <p:cNvGrpSpPr>
              <a:grpSpLocks/>
            </p:cNvGrpSpPr>
            <p:nvPr/>
          </p:nvGrpSpPr>
          <p:grpSpPr bwMode="auto">
            <a:xfrm>
              <a:off x="1876846" y="1632743"/>
              <a:ext cx="8952026" cy="3671888"/>
              <a:chOff x="466" y="960"/>
              <a:chExt cx="4197" cy="2313"/>
            </a:xfrm>
          </p:grpSpPr>
          <p:sp>
            <p:nvSpPr>
              <p:cNvPr id="31754" name="Line 8">
                <a:extLst>
                  <a:ext uri="{FF2B5EF4-FFF2-40B4-BE49-F238E27FC236}">
                    <a16:creationId xmlns:a16="http://schemas.microsoft.com/office/drawing/2014/main" id="{E1CADCEB-7C2C-4EDC-9AD3-C55A91CB80F0}"/>
                  </a:ext>
                </a:extLst>
              </p:cNvPr>
              <p:cNvSpPr>
                <a:spLocks noChangeShapeType="1"/>
              </p:cNvSpPr>
              <p:nvPr/>
            </p:nvSpPr>
            <p:spPr bwMode="auto">
              <a:xfrm flipV="1">
                <a:off x="466" y="960"/>
                <a:ext cx="0" cy="203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1755" name="Line 9">
                <a:extLst>
                  <a:ext uri="{FF2B5EF4-FFF2-40B4-BE49-F238E27FC236}">
                    <a16:creationId xmlns:a16="http://schemas.microsoft.com/office/drawing/2014/main" id="{FB6C8838-6454-437A-A8DE-FB26E6DA1603}"/>
                  </a:ext>
                </a:extLst>
              </p:cNvPr>
              <p:cNvSpPr>
                <a:spLocks noChangeShapeType="1"/>
              </p:cNvSpPr>
              <p:nvPr/>
            </p:nvSpPr>
            <p:spPr bwMode="auto">
              <a:xfrm>
                <a:off x="466" y="2996"/>
                <a:ext cx="3902"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1756" name="Line 10">
                <a:extLst>
                  <a:ext uri="{FF2B5EF4-FFF2-40B4-BE49-F238E27FC236}">
                    <a16:creationId xmlns:a16="http://schemas.microsoft.com/office/drawing/2014/main" id="{63D5CF52-1DF2-440B-BA81-A923BC252205}"/>
                  </a:ext>
                </a:extLst>
              </p:cNvPr>
              <p:cNvSpPr>
                <a:spLocks noChangeShapeType="1"/>
              </p:cNvSpPr>
              <p:nvPr/>
            </p:nvSpPr>
            <p:spPr bwMode="auto">
              <a:xfrm flipV="1">
                <a:off x="466" y="1144"/>
                <a:ext cx="3292" cy="1852"/>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1757" name="Text Box 11">
                <a:extLst>
                  <a:ext uri="{FF2B5EF4-FFF2-40B4-BE49-F238E27FC236}">
                    <a16:creationId xmlns:a16="http://schemas.microsoft.com/office/drawing/2014/main" id="{FD049EF5-29D1-429D-8439-102131874EDC}"/>
                  </a:ext>
                </a:extLst>
              </p:cNvPr>
              <p:cNvSpPr txBox="1">
                <a:spLocks noChangeArrowheads="1"/>
              </p:cNvSpPr>
              <p:nvPr/>
            </p:nvSpPr>
            <p:spPr bwMode="auto">
              <a:xfrm>
                <a:off x="631" y="960"/>
                <a:ext cx="576"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0"/>
                  </a:spcBef>
                  <a:buClrTx/>
                  <a:buFontTx/>
                  <a:buNone/>
                </a:pPr>
                <a:r>
                  <a:rPr lang="en-US" altLang="en-US" sz="900">
                    <a:solidFill>
                      <a:schemeClr val="tx1"/>
                    </a:solidFill>
                    <a:latin typeface="Times New Roman" panose="02020603050405020304" pitchFamily="18" charset="0"/>
                  </a:rPr>
                  <a:t>Trình độ nhận thức</a:t>
                </a:r>
              </a:p>
            </p:txBody>
          </p:sp>
          <p:sp>
            <p:nvSpPr>
              <p:cNvPr id="31758" name="Text Box 12">
                <a:extLst>
                  <a:ext uri="{FF2B5EF4-FFF2-40B4-BE49-F238E27FC236}">
                    <a16:creationId xmlns:a16="http://schemas.microsoft.com/office/drawing/2014/main" id="{7CD35F0C-A7D8-44C8-B78B-07F95832377C}"/>
                  </a:ext>
                </a:extLst>
              </p:cNvPr>
              <p:cNvSpPr txBox="1">
                <a:spLocks noChangeArrowheads="1"/>
              </p:cNvSpPr>
              <p:nvPr/>
            </p:nvSpPr>
            <p:spPr bwMode="auto">
              <a:xfrm>
                <a:off x="3675" y="2626"/>
                <a:ext cx="988"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r>
                  <a:rPr lang="en-US" altLang="en-US" sz="1350">
                    <a:solidFill>
                      <a:schemeClr val="tx1"/>
                    </a:solidFill>
                    <a:latin typeface="Times New Roman" panose="02020603050405020304" pitchFamily="18" charset="0"/>
                  </a:rPr>
                  <a:t>Tiến trình lịch sử</a:t>
                </a:r>
              </a:p>
            </p:txBody>
          </p:sp>
          <p:sp>
            <p:nvSpPr>
              <p:cNvPr id="15" name="Text Box 13">
                <a:extLst>
                  <a:ext uri="{FF2B5EF4-FFF2-40B4-BE49-F238E27FC236}">
                    <a16:creationId xmlns:a16="http://schemas.microsoft.com/office/drawing/2014/main" id="{6D991E52-DF54-47DB-A4CB-68E024ABDB84}"/>
                  </a:ext>
                </a:extLst>
              </p:cNvPr>
              <p:cNvSpPr txBox="1">
                <a:spLocks noChangeArrowheads="1"/>
              </p:cNvSpPr>
              <p:nvPr/>
            </p:nvSpPr>
            <p:spPr bwMode="auto">
              <a:xfrm>
                <a:off x="1368" y="3072"/>
                <a:ext cx="329"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788" b="1">
                    <a:latin typeface="Times New Roman" pitchFamily="18" charset="0"/>
                  </a:rPr>
                  <a:t>XV</a:t>
                </a:r>
              </a:p>
            </p:txBody>
          </p:sp>
          <p:sp>
            <p:nvSpPr>
              <p:cNvPr id="16" name="Text Box 14">
                <a:extLst>
                  <a:ext uri="{FF2B5EF4-FFF2-40B4-BE49-F238E27FC236}">
                    <a16:creationId xmlns:a16="http://schemas.microsoft.com/office/drawing/2014/main" id="{6455B03E-9EF9-47EA-A924-2E07C4B55BEA}"/>
                  </a:ext>
                </a:extLst>
              </p:cNvPr>
              <p:cNvSpPr txBox="1">
                <a:spLocks noChangeArrowheads="1"/>
              </p:cNvSpPr>
              <p:nvPr/>
            </p:nvSpPr>
            <p:spPr bwMode="auto">
              <a:xfrm>
                <a:off x="1529" y="2449"/>
                <a:ext cx="741" cy="369"/>
              </a:xfrm>
              <a:prstGeom prst="rect">
                <a:avLst/>
              </a:prstGeom>
              <a:solidFill>
                <a:srgbClr val="FFFFFF"/>
              </a:solidFill>
              <a:ln>
                <a:noFill/>
              </a:ln>
              <a:extLst>
                <a:ext uri="{91240B29-F687-4F45-9708-019B960494DF}">
                  <a14:hiddenLine xmlns:a14="http://schemas.microsoft.com/office/drawing/2010/main" w="9525" cap="rnd">
                    <a:solidFill>
                      <a:srgbClr val="333333"/>
                    </a:solidFill>
                    <a:prstDash val="sysDot"/>
                    <a:miter lim="800000"/>
                    <a:headEnd/>
                    <a:tailEnd/>
                  </a14:hiddenLine>
                </a:ext>
              </a:extLst>
            </p:spPr>
            <p:txBody>
              <a:bodyPr/>
              <a:lstStyle/>
              <a:p>
                <a:pPr algn="ctr">
                  <a:defRPr/>
                </a:pPr>
                <a:r>
                  <a:rPr lang="en-US" sz="788" b="1">
                    <a:solidFill>
                      <a:srgbClr val="FF0000"/>
                    </a:solidFill>
                    <a:latin typeface="Times New Roman" pitchFamily="18" charset="0"/>
                  </a:rPr>
                  <a:t>Chủ nghĩa </a:t>
                </a:r>
              </a:p>
              <a:p>
                <a:pPr algn="ctr">
                  <a:defRPr/>
                </a:pPr>
                <a:r>
                  <a:rPr lang="en-US" sz="788" b="1">
                    <a:solidFill>
                      <a:srgbClr val="FF0000"/>
                    </a:solidFill>
                    <a:latin typeface="Times New Roman" pitchFamily="18" charset="0"/>
                  </a:rPr>
                  <a:t>trọng thương</a:t>
                </a:r>
              </a:p>
            </p:txBody>
          </p:sp>
          <p:sp>
            <p:nvSpPr>
              <p:cNvPr id="17" name="Text Box 15">
                <a:extLst>
                  <a:ext uri="{FF2B5EF4-FFF2-40B4-BE49-F238E27FC236}">
                    <a16:creationId xmlns:a16="http://schemas.microsoft.com/office/drawing/2014/main" id="{C126FC12-D8AC-4DAB-AF50-BC2BC5569421}"/>
                  </a:ext>
                </a:extLst>
              </p:cNvPr>
              <p:cNvSpPr txBox="1">
                <a:spLocks noChangeArrowheads="1"/>
              </p:cNvSpPr>
              <p:nvPr/>
            </p:nvSpPr>
            <p:spPr bwMode="auto">
              <a:xfrm>
                <a:off x="2187" y="2079"/>
                <a:ext cx="741" cy="372"/>
              </a:xfrm>
              <a:prstGeom prst="rect">
                <a:avLst/>
              </a:prstGeom>
              <a:solidFill>
                <a:srgbClr val="FFFFFF"/>
              </a:solidFill>
              <a:ln>
                <a:noFill/>
              </a:ln>
              <a:extLst>
                <a:ext uri="{91240B29-F687-4F45-9708-019B960494DF}">
                  <a14:hiddenLine xmlns:a14="http://schemas.microsoft.com/office/drawing/2010/main" w="9525">
                    <a:solidFill>
                      <a:srgbClr val="333333"/>
                    </a:solidFill>
                    <a:miter lim="800000"/>
                    <a:headEnd/>
                    <a:tailEnd/>
                  </a14:hiddenLine>
                </a:ext>
              </a:extLst>
            </p:spPr>
            <p:txBody>
              <a:bodyPr/>
              <a:lstStyle/>
              <a:p>
                <a:pPr algn="just">
                  <a:defRPr/>
                </a:pPr>
                <a:r>
                  <a:rPr lang="en-US" sz="788" b="1">
                    <a:solidFill>
                      <a:srgbClr val="FF0000"/>
                    </a:solidFill>
                    <a:latin typeface="Times New Roman" pitchFamily="18" charset="0"/>
                  </a:rPr>
                  <a:t>Chủ nghĩa </a:t>
                </a:r>
              </a:p>
              <a:p>
                <a:pPr algn="just">
                  <a:defRPr/>
                </a:pPr>
                <a:r>
                  <a:rPr lang="en-US" sz="788" b="1">
                    <a:solidFill>
                      <a:srgbClr val="FF0000"/>
                    </a:solidFill>
                    <a:latin typeface="Times New Roman" pitchFamily="18" charset="0"/>
                  </a:rPr>
                  <a:t>trọng nông</a:t>
                </a:r>
              </a:p>
            </p:txBody>
          </p:sp>
          <p:sp>
            <p:nvSpPr>
              <p:cNvPr id="18" name="Text Box 16">
                <a:extLst>
                  <a:ext uri="{FF2B5EF4-FFF2-40B4-BE49-F238E27FC236}">
                    <a16:creationId xmlns:a16="http://schemas.microsoft.com/office/drawing/2014/main" id="{C9FDF480-F787-4398-AD76-FBDD68DEAC9D}"/>
                  </a:ext>
                </a:extLst>
              </p:cNvPr>
              <p:cNvSpPr txBox="1">
                <a:spLocks noChangeArrowheads="1"/>
              </p:cNvSpPr>
              <p:nvPr/>
            </p:nvSpPr>
            <p:spPr bwMode="auto">
              <a:xfrm>
                <a:off x="2839" y="1708"/>
                <a:ext cx="740" cy="371"/>
              </a:xfrm>
              <a:prstGeom prst="rect">
                <a:avLst/>
              </a:prstGeom>
              <a:solidFill>
                <a:srgbClr val="FFFFFF"/>
              </a:solidFill>
              <a:ln>
                <a:noFill/>
              </a:ln>
              <a:extLst>
                <a:ext uri="{91240B29-F687-4F45-9708-019B960494DF}">
                  <a14:hiddenLine xmlns:a14="http://schemas.microsoft.com/office/drawing/2010/main" w="9525">
                    <a:solidFill>
                      <a:srgbClr val="333333"/>
                    </a:solidFill>
                    <a:miter lim="800000"/>
                    <a:headEnd/>
                    <a:tailEnd/>
                  </a14:hiddenLine>
                </a:ext>
              </a:extLst>
            </p:spPr>
            <p:txBody>
              <a:bodyPr/>
              <a:lstStyle/>
              <a:p>
                <a:pPr algn="just">
                  <a:defRPr/>
                </a:pPr>
                <a:r>
                  <a:rPr lang="en-US" sz="788" b="1">
                    <a:solidFill>
                      <a:srgbClr val="FF0000"/>
                    </a:solidFill>
                    <a:latin typeface="Times New Roman" pitchFamily="18" charset="0"/>
                  </a:rPr>
                  <a:t>KTCT  TS cổ điển Anh</a:t>
                </a:r>
              </a:p>
            </p:txBody>
          </p:sp>
          <p:sp>
            <p:nvSpPr>
              <p:cNvPr id="19" name="Text Box 17">
                <a:extLst>
                  <a:ext uri="{FF2B5EF4-FFF2-40B4-BE49-F238E27FC236}">
                    <a16:creationId xmlns:a16="http://schemas.microsoft.com/office/drawing/2014/main" id="{72455300-216D-4297-94C1-B07159A132EF}"/>
                  </a:ext>
                </a:extLst>
              </p:cNvPr>
              <p:cNvSpPr txBox="1">
                <a:spLocks noChangeArrowheads="1"/>
              </p:cNvSpPr>
              <p:nvPr/>
            </p:nvSpPr>
            <p:spPr bwMode="auto">
              <a:xfrm>
                <a:off x="3535" y="1339"/>
                <a:ext cx="794" cy="371"/>
              </a:xfrm>
              <a:prstGeom prst="rect">
                <a:avLst/>
              </a:prstGeom>
              <a:solidFill>
                <a:srgbClr val="FFFFFF"/>
              </a:solidFill>
              <a:ln>
                <a:noFill/>
              </a:ln>
              <a:extLst>
                <a:ext uri="{91240B29-F687-4F45-9708-019B960494DF}">
                  <a14:hiddenLine xmlns:a14="http://schemas.microsoft.com/office/drawing/2010/main" w="9525">
                    <a:solidFill>
                      <a:srgbClr val="333333"/>
                    </a:solidFill>
                    <a:miter lim="800000"/>
                    <a:headEnd/>
                    <a:tailEnd/>
                  </a14:hiddenLine>
                </a:ext>
              </a:extLst>
            </p:spPr>
            <p:txBody>
              <a:bodyPr/>
              <a:lstStyle/>
              <a:p>
                <a:pPr>
                  <a:defRPr/>
                </a:pPr>
                <a:r>
                  <a:rPr lang="en-US" sz="788" b="1">
                    <a:solidFill>
                      <a:srgbClr val="FF0000"/>
                    </a:solidFill>
                    <a:latin typeface="Times New Roman" pitchFamily="18" charset="0"/>
                  </a:rPr>
                  <a:t>KTCT  học Mác - Lênin</a:t>
                </a:r>
              </a:p>
            </p:txBody>
          </p:sp>
          <p:sp>
            <p:nvSpPr>
              <p:cNvPr id="20" name="Text Box 18">
                <a:extLst>
                  <a:ext uri="{FF2B5EF4-FFF2-40B4-BE49-F238E27FC236}">
                    <a16:creationId xmlns:a16="http://schemas.microsoft.com/office/drawing/2014/main" id="{B6FAEB96-82A7-4C21-A6A7-7B81DF4F50E2}"/>
                  </a:ext>
                </a:extLst>
              </p:cNvPr>
              <p:cNvSpPr txBox="1">
                <a:spLocks noChangeArrowheads="1"/>
              </p:cNvSpPr>
              <p:nvPr/>
            </p:nvSpPr>
            <p:spPr bwMode="auto">
              <a:xfrm>
                <a:off x="1987" y="3088"/>
                <a:ext cx="411"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788" b="1">
                    <a:latin typeface="Times New Roman" pitchFamily="18" charset="0"/>
                  </a:rPr>
                  <a:t>XVII</a:t>
                </a:r>
              </a:p>
            </p:txBody>
          </p:sp>
          <p:sp>
            <p:nvSpPr>
              <p:cNvPr id="21" name="Text Box 19">
                <a:extLst>
                  <a:ext uri="{FF2B5EF4-FFF2-40B4-BE49-F238E27FC236}">
                    <a16:creationId xmlns:a16="http://schemas.microsoft.com/office/drawing/2014/main" id="{685E1B59-4A23-4A54-98B4-428F6F5B7C55}"/>
                  </a:ext>
                </a:extLst>
              </p:cNvPr>
              <p:cNvSpPr txBox="1">
                <a:spLocks noChangeArrowheads="1"/>
              </p:cNvSpPr>
              <p:nvPr/>
            </p:nvSpPr>
            <p:spPr bwMode="auto">
              <a:xfrm>
                <a:off x="2655" y="3088"/>
                <a:ext cx="411"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788" b="1">
                    <a:latin typeface="Times New Roman" pitchFamily="18" charset="0"/>
                  </a:rPr>
                  <a:t>XVIII</a:t>
                </a:r>
              </a:p>
            </p:txBody>
          </p:sp>
          <p:sp>
            <p:nvSpPr>
              <p:cNvPr id="22" name="Text Box 20">
                <a:extLst>
                  <a:ext uri="{FF2B5EF4-FFF2-40B4-BE49-F238E27FC236}">
                    <a16:creationId xmlns:a16="http://schemas.microsoft.com/office/drawing/2014/main" id="{D40141F8-931A-4EAA-95C3-67809C4FDF75}"/>
                  </a:ext>
                </a:extLst>
              </p:cNvPr>
              <p:cNvSpPr txBox="1">
                <a:spLocks noChangeArrowheads="1"/>
              </p:cNvSpPr>
              <p:nvPr/>
            </p:nvSpPr>
            <p:spPr bwMode="auto">
              <a:xfrm>
                <a:off x="3444" y="3088"/>
                <a:ext cx="328"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788" b="1">
                    <a:latin typeface="Times New Roman" pitchFamily="18" charset="0"/>
                  </a:rPr>
                  <a:t>XIX</a:t>
                </a:r>
              </a:p>
            </p:txBody>
          </p:sp>
          <p:sp>
            <p:nvSpPr>
              <p:cNvPr id="23" name="Text Box 21">
                <a:extLst>
                  <a:ext uri="{FF2B5EF4-FFF2-40B4-BE49-F238E27FC236}">
                    <a16:creationId xmlns:a16="http://schemas.microsoft.com/office/drawing/2014/main" id="{1E823BA3-C7A5-439A-9E57-77E659E72478}"/>
                  </a:ext>
                </a:extLst>
              </p:cNvPr>
              <p:cNvSpPr txBox="1">
                <a:spLocks noChangeArrowheads="1"/>
              </p:cNvSpPr>
              <p:nvPr/>
            </p:nvSpPr>
            <p:spPr bwMode="auto">
              <a:xfrm>
                <a:off x="4076" y="3088"/>
                <a:ext cx="329"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788" b="1">
                    <a:latin typeface="Times New Roman" pitchFamily="18" charset="0"/>
                  </a:rPr>
                  <a:t>XX</a:t>
                </a:r>
              </a:p>
            </p:txBody>
          </p:sp>
          <p:sp>
            <p:nvSpPr>
              <p:cNvPr id="31768" name="WordArt 22">
                <a:extLst>
                  <a:ext uri="{FF2B5EF4-FFF2-40B4-BE49-F238E27FC236}">
                    <a16:creationId xmlns:a16="http://schemas.microsoft.com/office/drawing/2014/main" id="{FD04EC4E-2628-4412-853E-E438CF541CCF}"/>
                  </a:ext>
                </a:extLst>
              </p:cNvPr>
              <p:cNvSpPr>
                <a:spLocks noChangeArrowheads="1" noChangeShapeType="1" noTextEdit="1"/>
              </p:cNvSpPr>
              <p:nvPr/>
            </p:nvSpPr>
            <p:spPr bwMode="auto">
              <a:xfrm rot="-1464702">
                <a:off x="520" y="1794"/>
                <a:ext cx="2551" cy="365"/>
              </a:xfrm>
              <a:prstGeom prst="rect">
                <a:avLst/>
              </a:prstGeom>
            </p:spPr>
            <p:txBody>
              <a:bodyPr wrap="none" fromWordArt="1">
                <a:prstTxWarp prst="textSlantUp">
                  <a:avLst>
                    <a:gd name="adj" fmla="val 55556"/>
                  </a:avLst>
                </a:prstTxWarp>
              </a:bodyPr>
              <a:lstStyle/>
              <a:p>
                <a:pPr algn="ctr"/>
                <a:r>
                  <a:rPr lang="en-US" sz="788" kern="10">
                    <a:ln w="9525">
                      <a:solidFill>
                        <a:srgbClr val="000000"/>
                      </a:solidFill>
                      <a:round/>
                      <a:headEnd/>
                      <a:tailEnd/>
                    </a:ln>
                    <a:latin typeface="Times New Roman" panose="02020603050405020304" pitchFamily="18" charset="0"/>
                    <a:cs typeface="Times New Roman" panose="02020603050405020304" pitchFamily="18" charset="0"/>
                  </a:rPr>
                  <a:t>Sự phát triển của kinh tế chính trị học</a:t>
                </a:r>
              </a:p>
            </p:txBody>
          </p:sp>
          <p:sp>
            <p:nvSpPr>
              <p:cNvPr id="31769" name="Line 23">
                <a:extLst>
                  <a:ext uri="{FF2B5EF4-FFF2-40B4-BE49-F238E27FC236}">
                    <a16:creationId xmlns:a16="http://schemas.microsoft.com/office/drawing/2014/main" id="{4D1D95A0-183D-4A58-A3D8-8CE794CA4524}"/>
                  </a:ext>
                </a:extLst>
              </p:cNvPr>
              <p:cNvSpPr>
                <a:spLocks noChangeShapeType="1"/>
              </p:cNvSpPr>
              <p:nvPr/>
            </p:nvSpPr>
            <p:spPr bwMode="auto">
              <a:xfrm>
                <a:off x="1529" y="2449"/>
                <a:ext cx="131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770" name="Line 24">
                <a:extLst>
                  <a:ext uri="{FF2B5EF4-FFF2-40B4-BE49-F238E27FC236}">
                    <a16:creationId xmlns:a16="http://schemas.microsoft.com/office/drawing/2014/main" id="{34379FDF-496B-464E-86E5-A6012067DB1A}"/>
                  </a:ext>
                </a:extLst>
              </p:cNvPr>
              <p:cNvSpPr>
                <a:spLocks noChangeShapeType="1"/>
              </p:cNvSpPr>
              <p:nvPr/>
            </p:nvSpPr>
            <p:spPr bwMode="auto">
              <a:xfrm flipV="1">
                <a:off x="2187" y="2062"/>
                <a:ext cx="1385" cy="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771" name="Line 25">
                <a:extLst>
                  <a:ext uri="{FF2B5EF4-FFF2-40B4-BE49-F238E27FC236}">
                    <a16:creationId xmlns:a16="http://schemas.microsoft.com/office/drawing/2014/main" id="{86349748-EC50-4698-BE74-1C8047A5A97F}"/>
                  </a:ext>
                </a:extLst>
              </p:cNvPr>
              <p:cNvSpPr>
                <a:spLocks noChangeShapeType="1"/>
              </p:cNvSpPr>
              <p:nvPr/>
            </p:nvSpPr>
            <p:spPr bwMode="auto">
              <a:xfrm>
                <a:off x="2856" y="1703"/>
                <a:ext cx="137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772" name="Line 27">
                <a:extLst>
                  <a:ext uri="{FF2B5EF4-FFF2-40B4-BE49-F238E27FC236}">
                    <a16:creationId xmlns:a16="http://schemas.microsoft.com/office/drawing/2014/main" id="{9B0546ED-A458-4E39-B187-3AD4B1F3ED89}"/>
                  </a:ext>
                </a:extLst>
              </p:cNvPr>
              <p:cNvSpPr>
                <a:spLocks noChangeShapeType="1"/>
              </p:cNvSpPr>
              <p:nvPr/>
            </p:nvSpPr>
            <p:spPr bwMode="auto">
              <a:xfrm>
                <a:off x="2846" y="1708"/>
                <a:ext cx="0" cy="7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sp>
            <p:nvSpPr>
              <p:cNvPr id="31773" name="Line 28">
                <a:extLst>
                  <a:ext uri="{FF2B5EF4-FFF2-40B4-BE49-F238E27FC236}">
                    <a16:creationId xmlns:a16="http://schemas.microsoft.com/office/drawing/2014/main" id="{AB925F76-26C7-4D9F-8FC3-415B3525F3AA}"/>
                  </a:ext>
                </a:extLst>
              </p:cNvPr>
              <p:cNvSpPr>
                <a:spLocks noChangeShapeType="1"/>
              </p:cNvSpPr>
              <p:nvPr/>
            </p:nvSpPr>
            <p:spPr bwMode="auto">
              <a:xfrm>
                <a:off x="2187" y="2449"/>
                <a:ext cx="1" cy="4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sp>
            <p:nvSpPr>
              <p:cNvPr id="30" name="Text Box 33">
                <a:extLst>
                  <a:ext uri="{FF2B5EF4-FFF2-40B4-BE49-F238E27FC236}">
                    <a16:creationId xmlns:a16="http://schemas.microsoft.com/office/drawing/2014/main" id="{AEB47A1E-005D-4C27-BFB6-947A478F281E}"/>
                  </a:ext>
                </a:extLst>
              </p:cNvPr>
              <p:cNvSpPr txBox="1">
                <a:spLocks noChangeArrowheads="1"/>
              </p:cNvSpPr>
              <p:nvPr/>
            </p:nvSpPr>
            <p:spPr bwMode="auto">
              <a:xfrm>
                <a:off x="960" y="2724"/>
                <a:ext cx="529" cy="1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788" b="1">
                    <a:solidFill>
                      <a:srgbClr val="FF0000"/>
                    </a:solidFill>
                    <a:latin typeface="Times New Roman" pitchFamily="18" charset="0"/>
                  </a:rPr>
                  <a:t>CĐ,TĐ</a:t>
                </a:r>
              </a:p>
            </p:txBody>
          </p:sp>
          <p:sp>
            <p:nvSpPr>
              <p:cNvPr id="31775" name="Line 34">
                <a:extLst>
                  <a:ext uri="{FF2B5EF4-FFF2-40B4-BE49-F238E27FC236}">
                    <a16:creationId xmlns:a16="http://schemas.microsoft.com/office/drawing/2014/main" id="{61D48228-34E4-40D4-9F9A-A887A1F96099}"/>
                  </a:ext>
                </a:extLst>
              </p:cNvPr>
              <p:cNvSpPr>
                <a:spLocks noChangeShapeType="1"/>
              </p:cNvSpPr>
              <p:nvPr/>
            </p:nvSpPr>
            <p:spPr bwMode="auto">
              <a:xfrm>
                <a:off x="1536" y="2449"/>
                <a:ext cx="1" cy="4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grpSp>
        <p:sp>
          <p:nvSpPr>
            <p:cNvPr id="31753" name="Line 29">
              <a:extLst>
                <a:ext uri="{FF2B5EF4-FFF2-40B4-BE49-F238E27FC236}">
                  <a16:creationId xmlns:a16="http://schemas.microsoft.com/office/drawing/2014/main" id="{0F9CDB5E-BDD7-4788-AE7F-5B6D88C1E183}"/>
                </a:ext>
              </a:extLst>
            </p:cNvPr>
            <p:cNvSpPr>
              <a:spLocks noChangeShapeType="1"/>
            </p:cNvSpPr>
            <p:nvPr/>
          </p:nvSpPr>
          <p:spPr bwMode="auto">
            <a:xfrm flipV="1">
              <a:off x="5546079" y="3377251"/>
              <a:ext cx="1588" cy="5889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grpSp>
      <p:cxnSp>
        <p:nvCxnSpPr>
          <p:cNvPr id="32" name="Straight Connector 31">
            <a:extLst>
              <a:ext uri="{FF2B5EF4-FFF2-40B4-BE49-F238E27FC236}">
                <a16:creationId xmlns:a16="http://schemas.microsoft.com/office/drawing/2014/main" id="{2D52820A-5F19-4FD3-AABD-B6D1D1E34C0F}"/>
              </a:ext>
            </a:extLst>
          </p:cNvPr>
          <p:cNvCxnSpPr/>
          <p:nvPr/>
        </p:nvCxnSpPr>
        <p:spPr>
          <a:xfrm>
            <a:off x="5854304" y="1899048"/>
            <a:ext cx="16669" cy="644128"/>
          </a:xfrm>
          <a:prstGeom prst="line">
            <a:avLst/>
          </a:prstGeom>
        </p:spPr>
        <p:style>
          <a:lnRef idx="1">
            <a:schemeClr val="dk1"/>
          </a:lnRef>
          <a:fillRef idx="0">
            <a:schemeClr val="dk1"/>
          </a:fillRef>
          <a:effectRef idx="0">
            <a:schemeClr val="dk1"/>
          </a:effectRef>
          <a:fontRef idx="minor">
            <a:schemeClr val="tx1"/>
          </a:fontRef>
        </p:style>
      </p:cxnSp>
      <p:sp>
        <p:nvSpPr>
          <p:cNvPr id="33" name="Text Box 4">
            <a:extLst>
              <a:ext uri="{FF2B5EF4-FFF2-40B4-BE49-F238E27FC236}">
                <a16:creationId xmlns:a16="http://schemas.microsoft.com/office/drawing/2014/main" id="{A8314EF5-1CF4-484D-8DE2-FA18A50AFB53}"/>
              </a:ext>
            </a:extLst>
          </p:cNvPr>
          <p:cNvSpPr txBox="1">
            <a:spLocks noChangeArrowheads="1"/>
          </p:cNvSpPr>
          <p:nvPr/>
        </p:nvSpPr>
        <p:spPr bwMode="auto">
          <a:xfrm>
            <a:off x="1390651" y="127398"/>
            <a:ext cx="496609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575">
                <a:solidFill>
                  <a:schemeClr val="tx1"/>
                </a:solidFill>
                <a:latin typeface="Times New Roman" panose="02020603050405020304" pitchFamily="18" charset="0"/>
              </a:rPr>
              <a:t>1.1. KHÁI QUÁT SỰ HÌNH THÀNH VÀ PHÁT TRIỂN CỦA  KINH TẾ CHÍNH TRỊ MÁC - LÊNIN</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blinds(horizontal)">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3">
            <a:extLst>
              <a:ext uri="{FF2B5EF4-FFF2-40B4-BE49-F238E27FC236}">
                <a16:creationId xmlns:a16="http://schemas.microsoft.com/office/drawing/2014/main" id="{0215BD19-755E-4A33-8D48-82CEC730F199}"/>
              </a:ext>
            </a:extLst>
          </p:cNvPr>
          <p:cNvSpPr>
            <a:spLocks noChangeArrowheads="1"/>
          </p:cNvSpPr>
          <p:nvPr/>
        </p:nvSpPr>
        <p:spPr bwMode="auto">
          <a:xfrm>
            <a:off x="5354241" y="642938"/>
            <a:ext cx="942975" cy="38576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0"/>
              </a:spcBef>
              <a:buClrTx/>
              <a:buFontTx/>
              <a:buNone/>
            </a:pPr>
            <a:endParaRPr lang="en-US" altLang="en-US" sz="1350" b="0">
              <a:solidFill>
                <a:schemeClr val="tx1"/>
              </a:solidFill>
              <a:latin typeface="Arial" panose="020B0604020202020204" pitchFamily="34" charset="0"/>
            </a:endParaRPr>
          </a:p>
        </p:txBody>
      </p:sp>
      <p:sp>
        <p:nvSpPr>
          <p:cNvPr id="5" name="Text Box 8">
            <a:extLst>
              <a:ext uri="{FF2B5EF4-FFF2-40B4-BE49-F238E27FC236}">
                <a16:creationId xmlns:a16="http://schemas.microsoft.com/office/drawing/2014/main" id="{B9E4ABD1-DE39-4CD2-9920-543C2BB98466}"/>
              </a:ext>
            </a:extLst>
          </p:cNvPr>
          <p:cNvSpPr txBox="1">
            <a:spLocks noChangeArrowheads="1"/>
          </p:cNvSpPr>
          <p:nvPr/>
        </p:nvSpPr>
        <p:spPr bwMode="auto">
          <a:xfrm>
            <a:off x="1588294" y="159544"/>
            <a:ext cx="4843463"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Tx/>
              <a:buNone/>
            </a:pPr>
            <a:r>
              <a:rPr lang="en-US" altLang="en-US" sz="1350">
                <a:solidFill>
                  <a:schemeClr val="tx1"/>
                </a:solidFill>
                <a:latin typeface="Times New Roman" panose="02020603050405020304" pitchFamily="18" charset="0"/>
              </a:rPr>
              <a:t>Những tư tưởng kinh tế thời cổ đại, trung đại (trước thế kỷ XV)</a:t>
            </a:r>
          </a:p>
        </p:txBody>
      </p:sp>
      <p:sp>
        <p:nvSpPr>
          <p:cNvPr id="6" name="Text Box 9">
            <a:extLst>
              <a:ext uri="{FF2B5EF4-FFF2-40B4-BE49-F238E27FC236}">
                <a16:creationId xmlns:a16="http://schemas.microsoft.com/office/drawing/2014/main" id="{88C6C264-FA21-463A-A114-2297EA3B3DA2}"/>
              </a:ext>
            </a:extLst>
          </p:cNvPr>
          <p:cNvSpPr txBox="1">
            <a:spLocks noChangeArrowheads="1"/>
          </p:cNvSpPr>
          <p:nvPr/>
        </p:nvSpPr>
        <p:spPr bwMode="auto">
          <a:xfrm>
            <a:off x="1259682" y="2071688"/>
            <a:ext cx="1107281"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a:solidFill>
                  <a:schemeClr val="tx1"/>
                </a:solidFill>
                <a:latin typeface="Times New Roman" panose="02020603050405020304" pitchFamily="18" charset="0"/>
              </a:rPr>
              <a:t>Thời cổ đại (IV TCN - V SCN)</a:t>
            </a:r>
          </a:p>
        </p:txBody>
      </p:sp>
      <p:sp>
        <p:nvSpPr>
          <p:cNvPr id="7" name="Text Box 10">
            <a:extLst>
              <a:ext uri="{FF2B5EF4-FFF2-40B4-BE49-F238E27FC236}">
                <a16:creationId xmlns:a16="http://schemas.microsoft.com/office/drawing/2014/main" id="{62A8955B-4F5A-42FD-B528-01A4BC678C10}"/>
              </a:ext>
            </a:extLst>
          </p:cNvPr>
          <p:cNvSpPr txBox="1">
            <a:spLocks noChangeArrowheads="1"/>
          </p:cNvSpPr>
          <p:nvPr/>
        </p:nvSpPr>
        <p:spPr bwMode="auto">
          <a:xfrm>
            <a:off x="2826544" y="1269207"/>
            <a:ext cx="4774406"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Thời</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kỳ</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này</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gắn</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với</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chế</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độ</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chiếm</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hữu</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nô</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lệ</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điển</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hình</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là</a:t>
            </a:r>
            <a:r>
              <a:rPr lang="en-US" altLang="en-US" sz="1350" b="0" dirty="0">
                <a:solidFill>
                  <a:schemeClr val="tx1"/>
                </a:solidFill>
                <a:latin typeface="Times New Roman" panose="02020603050405020304" pitchFamily="18" charset="0"/>
              </a:rPr>
              <a:t> Hy </a:t>
            </a:r>
            <a:r>
              <a:rPr lang="en-US" altLang="en-US" sz="1350" b="0" dirty="0" err="1">
                <a:solidFill>
                  <a:schemeClr val="tx1"/>
                </a:solidFill>
                <a:latin typeface="Times New Roman" panose="02020603050405020304" pitchFamily="18" charset="0"/>
              </a:rPr>
              <a:t>Lạp</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thương</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nghiệp</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và</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tiền</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tệ</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bắt</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đầu</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xuất</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hiện</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Các</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tư</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tưởng</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kinh</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tế</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thường</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được</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thấy</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trong</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các</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tác</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phẩm</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triết</a:t>
            </a:r>
            <a:r>
              <a:rPr lang="en-US" altLang="en-US" sz="1350" b="0" dirty="0">
                <a:solidFill>
                  <a:schemeClr val="tx1"/>
                </a:solidFill>
                <a:latin typeface="Times New Roman" panose="02020603050405020304" pitchFamily="18" charset="0"/>
              </a:rPr>
              <a:t> </a:t>
            </a:r>
            <a:r>
              <a:rPr lang="en-US" altLang="en-US" sz="1350" b="0" dirty="0" err="1">
                <a:solidFill>
                  <a:schemeClr val="tx1"/>
                </a:solidFill>
                <a:latin typeface="Times New Roman" panose="02020603050405020304" pitchFamily="18" charset="0"/>
              </a:rPr>
              <a:t>học</a:t>
            </a:r>
            <a:r>
              <a:rPr lang="en-US" altLang="en-US" sz="1350" b="0" dirty="0">
                <a:solidFill>
                  <a:schemeClr val="tx1"/>
                </a:solidFill>
                <a:latin typeface="Times New Roman" panose="02020603050405020304" pitchFamily="18" charset="0"/>
              </a:rPr>
              <a:t>, </a:t>
            </a:r>
          </a:p>
        </p:txBody>
      </p:sp>
      <p:sp>
        <p:nvSpPr>
          <p:cNvPr id="8" name="Text Box 12">
            <a:extLst>
              <a:ext uri="{FF2B5EF4-FFF2-40B4-BE49-F238E27FC236}">
                <a16:creationId xmlns:a16="http://schemas.microsoft.com/office/drawing/2014/main" id="{310A7693-93D3-411B-8DB8-A00F34666A33}"/>
              </a:ext>
            </a:extLst>
          </p:cNvPr>
          <p:cNvSpPr txBox="1">
            <a:spLocks noChangeArrowheads="1"/>
          </p:cNvSpPr>
          <p:nvPr/>
        </p:nvSpPr>
        <p:spPr bwMode="auto">
          <a:xfrm>
            <a:off x="2763442" y="2118122"/>
            <a:ext cx="477440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rPr>
              <a:t> Đại biểu:  Platon (427 – 347 TCN); Arixtot (384 – 322 TCN)</a:t>
            </a:r>
          </a:p>
        </p:txBody>
      </p:sp>
      <p:sp>
        <p:nvSpPr>
          <p:cNvPr id="9" name="Text Box 9">
            <a:extLst>
              <a:ext uri="{FF2B5EF4-FFF2-40B4-BE49-F238E27FC236}">
                <a16:creationId xmlns:a16="http://schemas.microsoft.com/office/drawing/2014/main" id="{CB9B636D-9B39-4797-897F-13EA75664946}"/>
              </a:ext>
            </a:extLst>
          </p:cNvPr>
          <p:cNvSpPr txBox="1">
            <a:spLocks noChangeArrowheads="1"/>
          </p:cNvSpPr>
          <p:nvPr/>
        </p:nvSpPr>
        <p:spPr bwMode="auto">
          <a:xfrm>
            <a:off x="2743201" y="2580085"/>
            <a:ext cx="47934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130175">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rPr>
              <a:t> Platon coi sự phân công lao động xã hội là cơ sở sinh ra các giai cấp và từ giai cấp mà sinh ra nhà nước. Ông chỉ ra sự phát sinh tiền tệ và thương nghiệp là để phục vụ nhu cầu phân công lao động.</a:t>
            </a:r>
          </a:p>
        </p:txBody>
      </p:sp>
      <p:sp>
        <p:nvSpPr>
          <p:cNvPr id="10" name="Text Box 10">
            <a:extLst>
              <a:ext uri="{FF2B5EF4-FFF2-40B4-BE49-F238E27FC236}">
                <a16:creationId xmlns:a16="http://schemas.microsoft.com/office/drawing/2014/main" id="{65A70ECF-41B6-4584-AF68-599A5E799EB4}"/>
              </a:ext>
            </a:extLst>
          </p:cNvPr>
          <p:cNvSpPr txBox="1">
            <a:spLocks noChangeArrowheads="1"/>
          </p:cNvSpPr>
          <p:nvPr/>
        </p:nvSpPr>
        <p:spPr bwMode="auto">
          <a:xfrm>
            <a:off x="2743200" y="3364707"/>
            <a:ext cx="4857750"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3" indent="4763">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rPr>
              <a:t> Arixtot là người đầu tiên phân biệt giá trị sử dụng và giá trị trao đổi hàng hoá và ông cũng là người đầu tiên nêu tư tưởng “nguyên tắc ngang giá” trong trao đổi.</a:t>
            </a:r>
          </a:p>
        </p:txBody>
      </p:sp>
      <p:cxnSp>
        <p:nvCxnSpPr>
          <p:cNvPr id="12" name="Straight Connector 11">
            <a:extLst>
              <a:ext uri="{FF2B5EF4-FFF2-40B4-BE49-F238E27FC236}">
                <a16:creationId xmlns:a16="http://schemas.microsoft.com/office/drawing/2014/main" id="{9E23C357-AE15-489C-B9C6-054DF07F85AC}"/>
              </a:ext>
            </a:extLst>
          </p:cNvPr>
          <p:cNvCxnSpPr/>
          <p:nvPr/>
        </p:nvCxnSpPr>
        <p:spPr>
          <a:xfrm>
            <a:off x="2457450" y="1252538"/>
            <a:ext cx="0" cy="2603897"/>
          </a:xfrm>
          <a:prstGeom prst="line">
            <a:avLst/>
          </a:prstGeom>
          <a:ln w="38100"/>
        </p:spPr>
        <p:style>
          <a:lnRef idx="1">
            <a:schemeClr val="dk1"/>
          </a:lnRef>
          <a:fillRef idx="0">
            <a:schemeClr val="dk1"/>
          </a:fillRef>
          <a:effectRef idx="0">
            <a:schemeClr val="dk1"/>
          </a:effectRef>
          <a:fontRef idx="minor">
            <a:schemeClr val="tx1"/>
          </a:fontRef>
        </p:style>
      </p:cxn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vertical)">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E8459302-6563-4B8D-9754-B2D959A52E67}"/>
              </a:ext>
            </a:extLst>
          </p:cNvPr>
          <p:cNvSpPr txBox="1">
            <a:spLocks noChangeArrowheads="1"/>
          </p:cNvSpPr>
          <p:nvPr/>
        </p:nvSpPr>
        <p:spPr bwMode="auto">
          <a:xfrm>
            <a:off x="1468042" y="2251473"/>
            <a:ext cx="119300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ctr">
              <a:spcBef>
                <a:spcPct val="50000"/>
              </a:spcBef>
              <a:buClrTx/>
              <a:buFontTx/>
              <a:buNone/>
            </a:pPr>
            <a:r>
              <a:rPr lang="en-US" altLang="en-US" sz="1350">
                <a:solidFill>
                  <a:schemeClr val="tx1"/>
                </a:solidFill>
                <a:latin typeface="Times New Roman" panose="02020603050405020304" pitchFamily="18" charset="0"/>
              </a:rPr>
              <a:t>Thời trung cổ (V – XV)</a:t>
            </a:r>
          </a:p>
        </p:txBody>
      </p:sp>
      <p:sp>
        <p:nvSpPr>
          <p:cNvPr id="140291" name="Text Box 3">
            <a:extLst>
              <a:ext uri="{FF2B5EF4-FFF2-40B4-BE49-F238E27FC236}">
                <a16:creationId xmlns:a16="http://schemas.microsoft.com/office/drawing/2014/main" id="{C46A2044-760E-4D58-9ACD-4F6171EB070B}"/>
              </a:ext>
            </a:extLst>
          </p:cNvPr>
          <p:cNvSpPr txBox="1">
            <a:spLocks noChangeArrowheads="1"/>
          </p:cNvSpPr>
          <p:nvPr/>
        </p:nvSpPr>
        <p:spPr bwMode="auto">
          <a:xfrm>
            <a:off x="2984898" y="1774059"/>
            <a:ext cx="469701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cs typeface="Times New Roman" panose="02020603050405020304" pitchFamily="18" charset="0"/>
              </a:rPr>
              <a:t> Thời kỳ này gắn  với chế độ phong kiến, kinh tế hàng hoá kém phát triển, nông nghiệp là lĩnh vực chủ yếu của nền kinh tế</a:t>
            </a:r>
          </a:p>
        </p:txBody>
      </p:sp>
      <p:sp>
        <p:nvSpPr>
          <p:cNvPr id="140294" name="Text Box 6">
            <a:extLst>
              <a:ext uri="{FF2B5EF4-FFF2-40B4-BE49-F238E27FC236}">
                <a16:creationId xmlns:a16="http://schemas.microsoft.com/office/drawing/2014/main" id="{7EA2712D-6C42-4581-982B-D9886D8A84A8}"/>
              </a:ext>
            </a:extLst>
          </p:cNvPr>
          <p:cNvSpPr txBox="1">
            <a:spLocks noChangeArrowheads="1"/>
          </p:cNvSpPr>
          <p:nvPr/>
        </p:nvSpPr>
        <p:spPr bwMode="auto">
          <a:xfrm>
            <a:off x="2984897" y="2299098"/>
            <a:ext cx="4466034"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cs typeface="Times New Roman" panose="02020603050405020304" pitchFamily="18" charset="0"/>
              </a:rPr>
              <a:t> Tư tưởng kinh tế thời trung cổ chịu ảnh hưởng nhiều của tôn giáo và đạo đức, tôn trọng nhân phẩm con người, khuyên con người công bằng trong các hoạt động kinh tế</a:t>
            </a:r>
          </a:p>
        </p:txBody>
      </p:sp>
      <p:sp>
        <p:nvSpPr>
          <p:cNvPr id="6" name="Text Box 4">
            <a:extLst>
              <a:ext uri="{FF2B5EF4-FFF2-40B4-BE49-F238E27FC236}">
                <a16:creationId xmlns:a16="http://schemas.microsoft.com/office/drawing/2014/main" id="{CA4DDFCC-F3E2-46F1-85C4-5C7860AC4E6E}"/>
              </a:ext>
            </a:extLst>
          </p:cNvPr>
          <p:cNvSpPr txBox="1">
            <a:spLocks noChangeArrowheads="1"/>
          </p:cNvSpPr>
          <p:nvPr/>
        </p:nvSpPr>
        <p:spPr bwMode="auto">
          <a:xfrm>
            <a:off x="2976563" y="3083719"/>
            <a:ext cx="4526756"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9688" indent="3175">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cs typeface="Times New Roman" panose="02020603050405020304" pitchFamily="18" charset="0"/>
              </a:rPr>
              <a:t> Về quyền tư hữu: Người có quyền sở hữu là những người giàu =&gt; phải phân chia lại tài sản của mình cho người nghèo khổ.</a:t>
            </a:r>
          </a:p>
        </p:txBody>
      </p:sp>
      <p:sp>
        <p:nvSpPr>
          <p:cNvPr id="7" name="Text Box 5">
            <a:extLst>
              <a:ext uri="{FF2B5EF4-FFF2-40B4-BE49-F238E27FC236}">
                <a16:creationId xmlns:a16="http://schemas.microsoft.com/office/drawing/2014/main" id="{3C3B47E7-FB4C-41A3-8871-1AE3901DE74E}"/>
              </a:ext>
            </a:extLst>
          </p:cNvPr>
          <p:cNvSpPr txBox="1">
            <a:spLocks noChangeArrowheads="1"/>
          </p:cNvSpPr>
          <p:nvPr/>
        </p:nvSpPr>
        <p:spPr bwMode="auto">
          <a:xfrm>
            <a:off x="2958704" y="3815954"/>
            <a:ext cx="437197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175">
              <a:spcBef>
                <a:spcPct val="20000"/>
              </a:spcBef>
              <a:buClr>
                <a:schemeClr val="accent2"/>
              </a:buClr>
              <a:buFont typeface="Wingdings" panose="05000000000000000000" pitchFamily="2" charset="2"/>
              <a:buChar char="u"/>
              <a:defRPr sz="2800" b="1">
                <a:solidFill>
                  <a:schemeClr val="accent2"/>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tx2"/>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tx2"/>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Verdana" panose="020B0604030504040204" pitchFamily="34" charset="0"/>
              </a:defRPr>
            </a:lvl9pPr>
          </a:lstStyle>
          <a:p>
            <a:pPr algn="just">
              <a:spcBef>
                <a:spcPct val="50000"/>
              </a:spcBef>
              <a:buClrTx/>
              <a:buFont typeface="Wingdings" panose="05000000000000000000" pitchFamily="2" charset="2"/>
              <a:buChar char="ü"/>
            </a:pPr>
            <a:r>
              <a:rPr lang="en-US" altLang="en-US" sz="1350" b="0">
                <a:solidFill>
                  <a:schemeClr val="tx1"/>
                </a:solidFill>
                <a:latin typeface="Times New Roman" panose="02020603050405020304" pitchFamily="18" charset="0"/>
                <a:cs typeface="Times New Roman" panose="02020603050405020304" pitchFamily="18" charset="0"/>
              </a:rPr>
              <a:t>Về tư bản và lợi nhuận: Quan niệm tiền không thể đẻ ra tiền =&gt; nghiêm cấm cho vay nặng lãi</a:t>
            </a:r>
          </a:p>
        </p:txBody>
      </p:sp>
      <p:cxnSp>
        <p:nvCxnSpPr>
          <p:cNvPr id="8" name="Straight Connector 7">
            <a:extLst>
              <a:ext uri="{FF2B5EF4-FFF2-40B4-BE49-F238E27FC236}">
                <a16:creationId xmlns:a16="http://schemas.microsoft.com/office/drawing/2014/main" id="{200682A8-21C4-4550-A670-6E5178D10A1E}"/>
              </a:ext>
            </a:extLst>
          </p:cNvPr>
          <p:cNvCxnSpPr/>
          <p:nvPr/>
        </p:nvCxnSpPr>
        <p:spPr>
          <a:xfrm>
            <a:off x="2767013" y="1015604"/>
            <a:ext cx="0" cy="3153965"/>
          </a:xfrm>
          <a:prstGeom prst="line">
            <a:avLst/>
          </a:prstGeom>
          <a:ln w="38100"/>
        </p:spPr>
        <p:style>
          <a:lnRef idx="1">
            <a:schemeClr val="dk1"/>
          </a:lnRef>
          <a:fillRef idx="0">
            <a:schemeClr val="dk1"/>
          </a:fillRef>
          <a:effectRef idx="0">
            <a:schemeClr val="dk1"/>
          </a:effectRef>
          <a:fontRef idx="minor">
            <a:schemeClr val="tx1"/>
          </a:fontRef>
        </p:style>
      </p:cxn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blinds(vertical)">
                                      <p:cBhvr>
                                        <p:cTn id="7" dur="500"/>
                                        <p:tgtEl>
                                          <p:spTgt spid="140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0291"/>
                                        </p:tgtEl>
                                        <p:attrNameLst>
                                          <p:attrName>style.visibility</p:attrName>
                                        </p:attrNameLst>
                                      </p:cBhvr>
                                      <p:to>
                                        <p:strVal val="visible"/>
                                      </p:to>
                                    </p:set>
                                    <p:animEffect transition="in" filter="blinds(vertical)">
                                      <p:cBhvr>
                                        <p:cTn id="12" dur="500"/>
                                        <p:tgtEl>
                                          <p:spTgt spid="1402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40294"/>
                                        </p:tgtEl>
                                        <p:attrNameLst>
                                          <p:attrName>style.visibility</p:attrName>
                                        </p:attrNameLst>
                                      </p:cBhvr>
                                      <p:to>
                                        <p:strVal val="visible"/>
                                      </p:to>
                                    </p:set>
                                    <p:animEffect transition="in" filter="blinds(vertical)">
                                      <p:cBhvr>
                                        <p:cTn id="17" dur="500"/>
                                        <p:tgtEl>
                                          <p:spTgt spid="140294"/>
                                        </p:tgtEl>
                                      </p:cBhvr>
                                    </p:animEffect>
                                  </p:childTnLst>
                                </p:cTn>
                              </p:par>
                            </p:childTnLst>
                          </p:cTn>
                        </p:par>
                        <p:par>
                          <p:cTn id="18" fill="hold" nodeType="afterGroup">
                            <p:stCondLst>
                              <p:cond delay="500"/>
                            </p:stCondLst>
                            <p:childTnLst>
                              <p:par>
                                <p:cTn id="19" presetID="3" presetClass="entr" presetSubtype="5"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vertical)">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vertic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P spid="140291" grpId="0"/>
      <p:bldP spid="140294" grpId="0"/>
      <p:bldP spid="6" grpId="0"/>
      <p:bldP spid="7"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2815</Words>
  <Application>Microsoft Office PowerPoint</Application>
  <PresentationFormat>On-screen Show (16:9)</PresentationFormat>
  <Paragraphs>209</Paragraphs>
  <Slides>39</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Verdana</vt:lpstr>
      <vt:lpstr>Wingdings</vt:lpstr>
      <vt:lpstr>Times New Roman</vt:lpstr>
      <vt:lpstr>Muli</vt:lpstr>
      <vt:lpstr>Calibri</vt:lpstr>
      <vt:lpstr>Arial Black</vt:lpstr>
      <vt:lpstr>Simple Light</vt:lpstr>
      <vt:lpstr>PowerPoint Presentation</vt:lpstr>
      <vt:lpstr>1. KHÁI QUÁT SỰ HÌNH THÀNH VÀ PHÁT TRIỂN CỦA KINH TẾ CHÍNH TRỊ MÁC - LÊNIN</vt:lpstr>
      <vt:lpstr>THUẬT NGỮ KINH TẾ CHÍNH TRỊ</vt:lpstr>
      <vt:lpstr>Thuật ngữ kinh tế chính trị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Kinh tế chính trị Mác – Lênin</vt:lpstr>
      <vt:lpstr>2. Đối tượng, mục đích và phương pháp nghiên cứu của kinh tế chính trị Mác – Lênin</vt:lpstr>
      <vt:lpstr>2.1. Đối tượng nghiên cứu của kinh tế chính trị Mác – Lênin</vt:lpstr>
      <vt:lpstr>Kinh tế chính trị nghiên cứu các quan hệ sản xuất và trao đổi trong phương thức sản xuất mà các quan hệ đó hình thành và phát triển </vt:lpstr>
      <vt:lpstr>Đối tượng nghiên cứu kinh tế chính trị Mác - Lênin</vt:lpstr>
      <vt:lpstr>2.2. Mục đích nghiên cứu của kinh tế chính trị Mác – Lênin</vt:lpstr>
      <vt:lpstr>Mục đích nghiên cứu của kinh tế chính trị Mác – Lênin</vt:lpstr>
      <vt:lpstr>2.3. Phương pháp nghiên cứu của kinh tế chính trị Mác – Lênin</vt:lpstr>
      <vt:lpstr>iPhone Demo</vt:lpstr>
      <vt:lpstr>3. Chức năng của kinh tế chính trị Mác – Lênin</vt:lpstr>
      <vt:lpstr>Các chức năng chính của kinh tế chính trị Mác - Lênin</vt:lpstr>
      <vt:lpstr>TÀI LIỆU HỌC TẬP  MÔN HỌC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Đối tượng, phương pháp nghiên cứu và chức năng của kinh tế chính trị Mác - Lênin</dc:title>
  <dc:creator>admin</dc:creator>
  <cp:lastModifiedBy>ADMIN</cp:lastModifiedBy>
  <cp:revision>18</cp:revision>
  <dcterms:modified xsi:type="dcterms:W3CDTF">2023-02-28T01:04:33Z</dcterms:modified>
</cp:coreProperties>
</file>